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6" r:id="rId9"/>
    <p:sldId id="288" r:id="rId10"/>
    <p:sldId id="289" r:id="rId11"/>
    <p:sldId id="290" r:id="rId12"/>
    <p:sldId id="291" r:id="rId13"/>
    <p:sldId id="292" r:id="rId14"/>
    <p:sldId id="293" r:id="rId15"/>
    <p:sldId id="268" r:id="rId16"/>
    <p:sldId id="287" r:id="rId17"/>
    <p:sldId id="294" r:id="rId18"/>
    <p:sldId id="295" r:id="rId19"/>
    <p:sldId id="270" r:id="rId20"/>
    <p:sldId id="271" r:id="rId21"/>
    <p:sldId id="273" r:id="rId22"/>
    <p:sldId id="274" r:id="rId23"/>
    <p:sldId id="276" r:id="rId24"/>
    <p:sldId id="277" r:id="rId25"/>
    <p:sldId id="278" r:id="rId26"/>
    <p:sldId id="280" r:id="rId27"/>
    <p:sldId id="282" r:id="rId28"/>
    <p:sldId id="283" r:id="rId29"/>
    <p:sldId id="284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540D1-5857-4786-B98F-A90F82526E5C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BA698-0B22-48D1-935A-89146315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A698-0B22-48D1-935A-8914631510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07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A698-0B22-48D1-935A-8914631510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28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A698-0B22-48D1-935A-8914631510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45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A698-0B22-48D1-935A-8914631510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82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A698-0B22-48D1-935A-8914631510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17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A698-0B22-48D1-935A-8914631510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31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A698-0B22-48D1-935A-8914631510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80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A698-0B22-48D1-935A-8914631510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18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A698-0B22-48D1-935A-8914631510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7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A698-0B22-48D1-935A-8914631510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05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A698-0B22-48D1-935A-8914631510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3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A698-0B22-48D1-935A-8914631510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9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A698-0B22-48D1-935A-8914631510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75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A698-0B22-48D1-935A-8914631510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09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A698-0B22-48D1-935A-89146315105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979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A698-0B22-48D1-935A-8914631510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165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A698-0B22-48D1-935A-8914631510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838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A698-0B22-48D1-935A-89146315105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507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A698-0B22-48D1-935A-89146315105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002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A698-0B22-48D1-935A-8914631510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681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A698-0B22-48D1-935A-89146315105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799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A698-0B22-48D1-935A-89146315105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69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A698-0B22-48D1-935A-8914631510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25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A698-0B22-48D1-935A-89146315105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22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A698-0B22-48D1-935A-8914631510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40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A698-0B22-48D1-935A-8914631510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99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A698-0B22-48D1-935A-8914631510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74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A698-0B22-48D1-935A-8914631510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20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A698-0B22-48D1-935A-8914631510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69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A698-0B22-48D1-935A-8914631510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D403-D388-4ACA-9016-A4DA6D1D7DF1}" type="datetime4">
              <a:rPr lang="en-US" smtClean="0"/>
              <a:t>June 13,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5640-642C-4610-A4E3-E45AA9F8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67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2836-5CFF-4FC3-AB5C-B711BD15F2C6}" type="datetime4">
              <a:rPr lang="en-US" smtClean="0"/>
              <a:t>June 13,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5640-642C-4610-A4E3-E45AA9F8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8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524C-6F7E-4FBC-B3D3-E2311203F04F}" type="datetime4">
              <a:rPr lang="en-US" smtClean="0"/>
              <a:t>June 13,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5640-642C-4610-A4E3-E45AA9F8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31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874" y="989014"/>
            <a:ext cx="8823080" cy="4022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 header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action title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A918-FC9E-4A6E-98CF-6B916D325D37}" type="datetime4">
              <a:rPr lang="en-US" smtClean="0"/>
              <a:t>June 13, 2014</a:t>
            </a:fld>
            <a:endParaRPr lang="de-D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Slide </a:t>
            </a:r>
            <a:fld id="{7523A8FC-9CDB-4AE6-8CDF-9F17C991E19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941744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874" y="989014"/>
            <a:ext cx="8823080" cy="4022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 header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action title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1ACD-EFAD-4C42-B66E-168D6435A9AA}" type="datetime4">
              <a:rPr lang="en-US" smtClean="0"/>
              <a:t>June 13, 2014</a:t>
            </a:fld>
            <a:endParaRPr lang="de-D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Slide </a:t>
            </a:r>
            <a:fld id="{7523A8FC-9CDB-4AE6-8CDF-9F17C991E19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7892" y="1844824"/>
            <a:ext cx="8770388" cy="4104456"/>
          </a:xfrm>
          <a:prstGeom prst="rect">
            <a:avLst/>
          </a:prstGeom>
        </p:spPr>
        <p:txBody>
          <a:bodyPr/>
          <a:lstStyle>
            <a:lvl1pPr marL="360363" indent="-360363">
              <a:buClr>
                <a:srgbClr val="003399"/>
              </a:buClr>
              <a:buSzPct val="125000"/>
              <a:buFont typeface="Wingdings" pitchFamily="2" charset="2"/>
              <a:buChar char="§"/>
              <a:defRPr sz="2400">
                <a:latin typeface="+mj-lt"/>
              </a:defRPr>
            </a:lvl1pPr>
            <a:lvl2pPr>
              <a:buClr>
                <a:srgbClr val="003399"/>
              </a:buClr>
              <a:buSzPct val="125000"/>
              <a:buFont typeface="Wingdings" pitchFamily="2" charset="2"/>
              <a:buChar char="§"/>
              <a:defRPr sz="2000">
                <a:latin typeface="+mj-lt"/>
              </a:defRPr>
            </a:lvl2pPr>
            <a:lvl3pPr>
              <a:buClr>
                <a:srgbClr val="003399"/>
              </a:buClr>
              <a:buSzPct val="125000"/>
              <a:buFont typeface="Wingdings" pitchFamily="2" charset="2"/>
              <a:buChar char="§"/>
              <a:defRPr sz="1800">
                <a:latin typeface="+mj-lt"/>
              </a:defRPr>
            </a:lvl3pPr>
            <a:lvl4pPr>
              <a:buFont typeface="Wingdings" pitchFamily="2" charset="2"/>
              <a:buChar char="§"/>
              <a:defRPr sz="1600">
                <a:latin typeface="+mj-lt"/>
              </a:defRPr>
            </a:lvl4pPr>
            <a:lvl5pPr>
              <a:buFont typeface="Wingdings" pitchFamily="2" charset="2"/>
              <a:buChar char="§"/>
              <a:defRPr sz="1600">
                <a:latin typeface="+mj-lt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13700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340F-50EB-45A0-9FBE-38065746443B}" type="datetime4">
              <a:rPr lang="en-US" smtClean="0"/>
              <a:t>June 13,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5640-642C-4610-A4E3-E45AA9F8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0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A045-4B7D-477D-ABF1-60C0A6EF915B}" type="datetime4">
              <a:rPr lang="en-US" smtClean="0"/>
              <a:t>June 13,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5640-642C-4610-A4E3-E45AA9F8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6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3A52-C5F9-4B09-8A57-3083CF39B7A6}" type="datetime4">
              <a:rPr lang="en-US" smtClean="0"/>
              <a:t>June 13,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5640-642C-4610-A4E3-E45AA9F8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5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7B31-253A-4ED2-82BF-865C165F4D69}" type="datetime4">
              <a:rPr lang="en-US" smtClean="0"/>
              <a:t>June 13,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5640-642C-4610-A4E3-E45AA9F8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5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45D8-3A8E-456C-814E-811E5C8B8866}" type="datetime4">
              <a:rPr lang="en-US" smtClean="0"/>
              <a:t>June 13,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5640-642C-4610-A4E3-E45AA9F8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9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E4AF-F07D-4DE7-AB13-110FAD8713B1}" type="datetime4">
              <a:rPr lang="en-US" smtClean="0"/>
              <a:t>June 13,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5640-642C-4610-A4E3-E45AA9F8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5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FDFC-7D6F-42D9-8E05-0F216CBF8497}" type="datetime4">
              <a:rPr lang="en-US" smtClean="0"/>
              <a:t>June 13,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5640-642C-4610-A4E3-E45AA9F8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9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61B8-17F8-44F6-8DB5-11E0778AEA38}" type="datetime4">
              <a:rPr lang="en-US" smtClean="0"/>
              <a:t>June 13,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5640-642C-4610-A4E3-E45AA9F8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A6585-EEB2-491F-90CD-7E58D54EA71A}" type="datetime4">
              <a:rPr lang="en-US" smtClean="0"/>
              <a:t>June 13,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45640-642C-4610-A4E3-E45AA9F8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4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tags" Target="../tags/tag53.xml"/><Relationship Id="rId39" Type="http://schemas.openxmlformats.org/officeDocument/2006/relationships/oleObject" Target="../embeddings/oleObject5.bin"/><Relationship Id="rId3" Type="http://schemas.openxmlformats.org/officeDocument/2006/relationships/tags" Target="../tags/tag30.xml"/><Relationship Id="rId21" Type="http://schemas.openxmlformats.org/officeDocument/2006/relationships/tags" Target="../tags/tag48.xml"/><Relationship Id="rId34" Type="http://schemas.openxmlformats.org/officeDocument/2006/relationships/image" Target="../media/image22.emf"/><Relationship Id="rId42" Type="http://schemas.openxmlformats.org/officeDocument/2006/relationships/image" Target="../media/image26.emf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tags" Target="../tags/tag52.xml"/><Relationship Id="rId33" Type="http://schemas.openxmlformats.org/officeDocument/2006/relationships/oleObject" Target="../embeddings/oleObject2.bin"/><Relationship Id="rId38" Type="http://schemas.openxmlformats.org/officeDocument/2006/relationships/image" Target="../media/image24.wmf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29" Type="http://schemas.openxmlformats.org/officeDocument/2006/relationships/tags" Target="../tags/tag56.xml"/><Relationship Id="rId41" Type="http://schemas.openxmlformats.org/officeDocument/2006/relationships/oleObject" Target="../embeddings/oleObject6.bin"/><Relationship Id="rId1" Type="http://schemas.openxmlformats.org/officeDocument/2006/relationships/vmlDrawing" Target="../drawings/vmlDrawing2.v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tags" Target="../tags/tag51.xml"/><Relationship Id="rId32" Type="http://schemas.openxmlformats.org/officeDocument/2006/relationships/notesSlide" Target="../notesSlides/notesSlide29.xml"/><Relationship Id="rId37" Type="http://schemas.openxmlformats.org/officeDocument/2006/relationships/oleObject" Target="../embeddings/oleObject4.bin"/><Relationship Id="rId40" Type="http://schemas.openxmlformats.org/officeDocument/2006/relationships/image" Target="../media/image25.emf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tags" Target="../tags/tag50.xml"/><Relationship Id="rId28" Type="http://schemas.openxmlformats.org/officeDocument/2006/relationships/tags" Target="../tags/tag55.xml"/><Relationship Id="rId36" Type="http://schemas.openxmlformats.org/officeDocument/2006/relationships/image" Target="../media/image23.emf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31" Type="http://schemas.openxmlformats.org/officeDocument/2006/relationships/slideLayout" Target="../slideLayouts/slideLayout12.xml"/><Relationship Id="rId44" Type="http://schemas.openxmlformats.org/officeDocument/2006/relationships/image" Target="../media/image27.emf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tags" Target="../tags/tag49.xml"/><Relationship Id="rId27" Type="http://schemas.openxmlformats.org/officeDocument/2006/relationships/tags" Target="../tags/tag54.xml"/><Relationship Id="rId30" Type="http://schemas.openxmlformats.org/officeDocument/2006/relationships/tags" Target="../tags/tag57.xml"/><Relationship Id="rId35" Type="http://schemas.openxmlformats.org/officeDocument/2006/relationships/oleObject" Target="../embeddings/oleObject3.bin"/><Relationship Id="rId43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 Balanced Scorecard (BSC)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Henry </a:t>
            </a:r>
            <a:r>
              <a:rPr lang="en-US" dirty="0" err="1" smtClean="0"/>
              <a:t>Clavijo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1622-F1D7-4E2D-A989-D2FF583E1142}" type="datetime4">
              <a:rPr lang="en-US" smtClean="0"/>
              <a:t>June 13,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5640-642C-4610-A4E3-E45AA9F824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 carte </a:t>
            </a:r>
            <a:r>
              <a:rPr lang="en-US" sz="2800" dirty="0" err="1" smtClean="0"/>
              <a:t>Stratégique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A918-FC9E-4A6E-98CF-6B916D325D37}" type="datetime4">
              <a:rPr lang="en-US" smtClean="0"/>
              <a:t>June 13, 2014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Slide </a:t>
            </a:r>
            <a:fld id="{7523A8FC-9CDB-4AE6-8CDF-9F17C991E191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" y="2033682"/>
            <a:ext cx="9057600" cy="18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9682"/>
            <a:ext cx="8737575" cy="17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897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A918-FC9E-4A6E-98CF-6B916D325D37}" type="datetime4">
              <a:rPr lang="en-US" smtClean="0"/>
              <a:t>June 13, 2014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Slide </a:t>
            </a:r>
            <a:fld id="{7523A8FC-9CDB-4AE6-8CDF-9F17C991E191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52770"/>
            <a:ext cx="7607355" cy="26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826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A918-FC9E-4A6E-98CF-6B916D325D37}" type="datetime4">
              <a:rPr lang="en-US" smtClean="0"/>
              <a:t>June 13, 2014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Slide </a:t>
            </a:r>
            <a:fld id="{7523A8FC-9CDB-4AE6-8CDF-9F17C991E191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57579"/>
            <a:ext cx="7369200" cy="33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766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A918-FC9E-4A6E-98CF-6B916D325D37}" type="datetime4">
              <a:rPr lang="en-US" smtClean="0"/>
              <a:t>June 13, 2014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Slide </a:t>
            </a:r>
            <a:fld id="{7523A8FC-9CDB-4AE6-8CDF-9F17C991E191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78242"/>
            <a:ext cx="7751250" cy="28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934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A918-FC9E-4A6E-98CF-6B916D325D37}" type="datetime4">
              <a:rPr lang="en-US" smtClean="0"/>
              <a:t>June 13, 2014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Slide </a:t>
            </a:r>
            <a:fld id="{7523A8FC-9CDB-4AE6-8CDF-9F17C991E191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7696156" cy="30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895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Le </a:t>
            </a:r>
            <a:r>
              <a:rPr lang="fr-FR" sz="2400" dirty="0" err="1" smtClean="0"/>
              <a:t>Balanced</a:t>
            </a:r>
            <a:r>
              <a:rPr lang="fr-FR" sz="2400" dirty="0" smtClean="0"/>
              <a:t> </a:t>
            </a:r>
            <a:r>
              <a:rPr lang="fr-FR" sz="2400" dirty="0" err="1" smtClean="0"/>
              <a:t>Scorecard</a:t>
            </a:r>
            <a:r>
              <a:rPr lang="fr-FR" sz="2400" dirty="0" smtClean="0"/>
              <a:t> a 4 perspectives principales : apprentissage, processus, clients et finances</a:t>
            </a:r>
            <a:endParaRPr lang="fr-FR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60BF-626E-4204-965B-556052A873EA}" type="datetime4">
              <a:rPr lang="en-US" smtClean="0"/>
              <a:t>June 13, 2014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Slide </a:t>
            </a:r>
            <a:fld id="{7523A8FC-9CDB-4AE6-8CDF-9F17C991E191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24018" t="32200" r="22826" b="23701"/>
          <a:stretch/>
        </p:blipFill>
        <p:spPr>
          <a:xfrm>
            <a:off x="650334" y="1844824"/>
            <a:ext cx="7656800" cy="38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06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 </a:t>
            </a:r>
            <a:r>
              <a:rPr lang="en-US" sz="2800" dirty="0" err="1" smtClean="0"/>
              <a:t>démarche</a:t>
            </a:r>
            <a:r>
              <a:rPr lang="en-US" sz="2800" dirty="0" smtClean="0"/>
              <a:t> Balanced Scorecard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A918-FC9E-4A6E-98CF-6B916D325D37}" type="datetime4">
              <a:rPr lang="en-US" smtClean="0"/>
              <a:t>June 13, 2014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Slide </a:t>
            </a:r>
            <a:fld id="{7523A8FC-9CDB-4AE6-8CDF-9F17C991E191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4058"/>
            <a:ext cx="7960800" cy="33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54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A918-FC9E-4A6E-98CF-6B916D325D37}" type="datetime4">
              <a:rPr lang="en-US" smtClean="0"/>
              <a:t>June 13, 2014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Slide </a:t>
            </a:r>
            <a:fld id="{7523A8FC-9CDB-4AE6-8CDF-9F17C991E191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8" y="1484784"/>
            <a:ext cx="7714662" cy="15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7611130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4343472"/>
            <a:ext cx="750975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629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A918-FC9E-4A6E-98CF-6B916D325D37}" type="datetime4">
              <a:rPr lang="en-US" smtClean="0"/>
              <a:t>June 13, 2014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Slide </a:t>
            </a:r>
            <a:fld id="{7523A8FC-9CDB-4AE6-8CDF-9F17C991E191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891924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76792"/>
            <a:ext cx="7739075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52792"/>
            <a:ext cx="8237250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742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De nombreuses entreprises ont introduit un </a:t>
            </a:r>
            <a:r>
              <a:rPr lang="fr-FR" sz="2000" dirty="0" err="1" smtClean="0"/>
              <a:t>balanced</a:t>
            </a:r>
            <a:r>
              <a:rPr lang="fr-FR" sz="2000" dirty="0" smtClean="0"/>
              <a:t> </a:t>
            </a:r>
            <a:r>
              <a:rPr lang="fr-FR" sz="2000" dirty="0" err="1" smtClean="0"/>
              <a:t>scorecard</a:t>
            </a:r>
            <a:r>
              <a:rPr lang="fr-FR" sz="2000" dirty="0" smtClean="0"/>
              <a:t> pour faciliter leur mise en œuvre stratégique</a:t>
            </a:r>
            <a:endParaRPr lang="fr-FR" sz="2000" dirty="0"/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Arial" pitchFamily="34" charset="0"/>
              </a:rPr>
              <a:t>Slide </a:t>
            </a:r>
            <a:fld id="{8015C69D-01A5-45ED-9017-AC2D850F4B60}" type="slidenum">
              <a:rPr lang="de-DE" smtClean="0">
                <a:latin typeface="Arial" pitchFamily="34" charset="0"/>
              </a:rPr>
              <a:pPr/>
              <a:t>19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37895" name="Rectangle 4"/>
          <p:cNvSpPr>
            <a:spLocks noChangeArrowheads="1"/>
          </p:cNvSpPr>
          <p:nvPr/>
        </p:nvSpPr>
        <p:spPr bwMode="auto">
          <a:xfrm>
            <a:off x="4787412" y="2887664"/>
            <a:ext cx="3585796" cy="212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20512" y="1622424"/>
            <a:ext cx="3345473" cy="1325563"/>
            <a:chOff x="1978" y="886"/>
            <a:chExt cx="2265" cy="835"/>
          </a:xfrm>
        </p:grpSpPr>
        <p:sp>
          <p:nvSpPr>
            <p:cNvPr id="3117062" name="Rectangle 6"/>
            <p:cNvSpPr>
              <a:spLocks noChangeArrowheads="1"/>
            </p:cNvSpPr>
            <p:nvPr/>
          </p:nvSpPr>
          <p:spPr bwMode="auto">
            <a:xfrm>
              <a:off x="1978" y="1204"/>
              <a:ext cx="2265" cy="2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37970" name="Text Box 7"/>
            <p:cNvSpPr txBox="1">
              <a:spLocks noChangeArrowheads="1"/>
            </p:cNvSpPr>
            <p:nvPr/>
          </p:nvSpPr>
          <p:spPr bwMode="auto">
            <a:xfrm>
              <a:off x="1985" y="1196"/>
              <a:ext cx="1124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sz="1200" smtClean="0"/>
                <a:t>Succès financier : comment suivre les objectifs des actionnaires ?</a:t>
              </a:r>
              <a:endParaRPr lang="en-US" sz="1200"/>
            </a:p>
          </p:txBody>
        </p:sp>
        <p:sp>
          <p:nvSpPr>
            <p:cNvPr id="37971" name="Text Box 8"/>
            <p:cNvSpPr txBox="1">
              <a:spLocks noChangeArrowheads="1"/>
            </p:cNvSpPr>
            <p:nvPr/>
          </p:nvSpPr>
          <p:spPr bwMode="auto">
            <a:xfrm>
              <a:off x="1985" y="886"/>
              <a:ext cx="79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b="1" smtClean="0"/>
                <a:t>Financière</a:t>
              </a:r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056" y="928"/>
              <a:ext cx="1128" cy="786"/>
              <a:chOff x="3056" y="928"/>
              <a:chExt cx="1128" cy="786"/>
            </a:xfrm>
          </p:grpSpPr>
          <p:sp>
            <p:nvSpPr>
              <p:cNvPr id="37973" name="Rectangle 10"/>
              <p:cNvSpPr>
                <a:spLocks noChangeArrowheads="1"/>
              </p:cNvSpPr>
              <p:nvPr/>
            </p:nvSpPr>
            <p:spPr bwMode="auto">
              <a:xfrm>
                <a:off x="3056" y="1393"/>
                <a:ext cx="720" cy="23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da-DK"/>
              </a:p>
            </p:txBody>
          </p:sp>
          <p:sp>
            <p:nvSpPr>
              <p:cNvPr id="37974" name="Text Box 11"/>
              <p:cNvSpPr txBox="1">
                <a:spLocks noChangeArrowheads="1"/>
              </p:cNvSpPr>
              <p:nvPr/>
            </p:nvSpPr>
            <p:spPr bwMode="auto">
              <a:xfrm rot="18897092">
                <a:off x="3103" y="1055"/>
                <a:ext cx="405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sz="1000" smtClean="0"/>
                  <a:t>Objectifs</a:t>
                </a:r>
                <a:endParaRPr lang="en-US" sz="1000"/>
              </a:p>
            </p:txBody>
          </p:sp>
          <p:sp>
            <p:nvSpPr>
              <p:cNvPr id="37975" name="Text Box 12"/>
              <p:cNvSpPr txBox="1">
                <a:spLocks noChangeArrowheads="1"/>
              </p:cNvSpPr>
              <p:nvPr/>
            </p:nvSpPr>
            <p:spPr bwMode="auto">
              <a:xfrm rot="18909409">
                <a:off x="3235" y="1076"/>
                <a:ext cx="427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sz="1000" smtClean="0"/>
                  <a:t>Mesures</a:t>
                </a:r>
                <a:endParaRPr lang="en-US" sz="1000"/>
              </a:p>
            </p:txBody>
          </p:sp>
          <p:sp>
            <p:nvSpPr>
              <p:cNvPr id="37976" name="Text Box 13"/>
              <p:cNvSpPr txBox="1">
                <a:spLocks noChangeArrowheads="1"/>
              </p:cNvSpPr>
              <p:nvPr/>
            </p:nvSpPr>
            <p:spPr bwMode="auto">
              <a:xfrm rot="18909336">
                <a:off x="3406" y="1103"/>
                <a:ext cx="336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sz="1000" smtClean="0"/>
                  <a:t>Cibles</a:t>
                </a:r>
                <a:endParaRPr lang="en-US" sz="1000"/>
              </a:p>
            </p:txBody>
          </p:sp>
          <p:sp>
            <p:nvSpPr>
              <p:cNvPr id="37977" name="Text Box 14"/>
              <p:cNvSpPr txBox="1">
                <a:spLocks noChangeArrowheads="1"/>
              </p:cNvSpPr>
              <p:nvPr/>
            </p:nvSpPr>
            <p:spPr bwMode="auto">
              <a:xfrm rot="18909349">
                <a:off x="3570" y="1082"/>
                <a:ext cx="465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sz="1000"/>
                  <a:t>Initiatives</a:t>
                </a:r>
              </a:p>
            </p:txBody>
          </p:sp>
          <p:sp>
            <p:nvSpPr>
              <p:cNvPr id="37978" name="Line 15"/>
              <p:cNvSpPr>
                <a:spLocks noChangeShapeType="1"/>
              </p:cNvSpPr>
              <p:nvPr/>
            </p:nvSpPr>
            <p:spPr bwMode="auto">
              <a:xfrm flipV="1">
                <a:off x="3562" y="928"/>
                <a:ext cx="410" cy="3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79" name="Line 16"/>
              <p:cNvSpPr>
                <a:spLocks noChangeShapeType="1"/>
              </p:cNvSpPr>
              <p:nvPr/>
            </p:nvSpPr>
            <p:spPr bwMode="auto">
              <a:xfrm>
                <a:off x="3218" y="1306"/>
                <a:ext cx="0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80" name="Line 17"/>
              <p:cNvSpPr>
                <a:spLocks noChangeShapeType="1"/>
              </p:cNvSpPr>
              <p:nvPr/>
            </p:nvSpPr>
            <p:spPr bwMode="auto">
              <a:xfrm>
                <a:off x="3376" y="1306"/>
                <a:ext cx="0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81" name="Line 18"/>
              <p:cNvSpPr>
                <a:spLocks noChangeShapeType="1"/>
              </p:cNvSpPr>
              <p:nvPr/>
            </p:nvSpPr>
            <p:spPr bwMode="auto">
              <a:xfrm>
                <a:off x="3562" y="1303"/>
                <a:ext cx="0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82" name="Line 19"/>
              <p:cNvSpPr>
                <a:spLocks noChangeShapeType="1"/>
              </p:cNvSpPr>
              <p:nvPr/>
            </p:nvSpPr>
            <p:spPr bwMode="auto">
              <a:xfrm rot="5400000">
                <a:off x="3414" y="1055"/>
                <a:ext cx="0" cy="7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83" name="Line 20"/>
              <p:cNvSpPr>
                <a:spLocks noChangeShapeType="1"/>
              </p:cNvSpPr>
              <p:nvPr/>
            </p:nvSpPr>
            <p:spPr bwMode="auto">
              <a:xfrm rot="5400000">
                <a:off x="3418" y="1157"/>
                <a:ext cx="0" cy="7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84" name="Line 21"/>
              <p:cNvSpPr>
                <a:spLocks noChangeShapeType="1"/>
              </p:cNvSpPr>
              <p:nvPr/>
            </p:nvSpPr>
            <p:spPr bwMode="auto">
              <a:xfrm rot="5400000">
                <a:off x="3416" y="1259"/>
                <a:ext cx="0" cy="7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85" name="Line 22"/>
              <p:cNvSpPr>
                <a:spLocks noChangeShapeType="1"/>
              </p:cNvSpPr>
              <p:nvPr/>
            </p:nvSpPr>
            <p:spPr bwMode="auto">
              <a:xfrm flipV="1">
                <a:off x="3774" y="929"/>
                <a:ext cx="410" cy="3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86" name="Line 23"/>
              <p:cNvSpPr>
                <a:spLocks noChangeShapeType="1"/>
              </p:cNvSpPr>
              <p:nvPr/>
            </p:nvSpPr>
            <p:spPr bwMode="auto">
              <a:xfrm flipV="1">
                <a:off x="3375" y="928"/>
                <a:ext cx="410" cy="3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87" name="Line 24"/>
              <p:cNvSpPr>
                <a:spLocks noChangeShapeType="1"/>
              </p:cNvSpPr>
              <p:nvPr/>
            </p:nvSpPr>
            <p:spPr bwMode="auto">
              <a:xfrm flipV="1">
                <a:off x="3218" y="928"/>
                <a:ext cx="410" cy="3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88" name="Line 25"/>
              <p:cNvSpPr>
                <a:spLocks noChangeShapeType="1"/>
              </p:cNvSpPr>
              <p:nvPr/>
            </p:nvSpPr>
            <p:spPr bwMode="auto">
              <a:xfrm flipV="1">
                <a:off x="3057" y="928"/>
                <a:ext cx="410" cy="3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117082" name="Rectangle 26"/>
          <p:cNvSpPr>
            <a:spLocks noChangeArrowheads="1"/>
          </p:cNvSpPr>
          <p:nvPr/>
        </p:nvSpPr>
        <p:spPr bwMode="auto">
          <a:xfrm>
            <a:off x="5389685" y="3733781"/>
            <a:ext cx="3345474" cy="3715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da-DK">
              <a:latin typeface="Arial" charset="0"/>
            </a:endParaRPr>
          </a:p>
        </p:txBody>
      </p:sp>
      <p:sp>
        <p:nvSpPr>
          <p:cNvPr id="37898" name="Text Box 27"/>
          <p:cNvSpPr txBox="1">
            <a:spLocks noChangeArrowheads="1"/>
          </p:cNvSpPr>
          <p:nvPr/>
        </p:nvSpPr>
        <p:spPr bwMode="auto">
          <a:xfrm>
            <a:off x="5353051" y="3708400"/>
            <a:ext cx="1837592" cy="83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1200" smtClean="0"/>
              <a:t>Satisfaire les actionnaires et clients : dans quels business devrions-nous exceller ?</a:t>
            </a:r>
            <a:endParaRPr lang="en-US" sz="1200"/>
          </a:p>
        </p:txBody>
      </p:sp>
      <p:sp>
        <p:nvSpPr>
          <p:cNvPr id="37899" name="Text Box 28"/>
          <p:cNvSpPr txBox="1">
            <a:spLocks noChangeArrowheads="1"/>
          </p:cNvSpPr>
          <p:nvPr/>
        </p:nvSpPr>
        <p:spPr bwMode="auto">
          <a:xfrm>
            <a:off x="5438849" y="3215625"/>
            <a:ext cx="2109759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fr-FR" b="1" dirty="0" smtClean="0"/>
              <a:t>Processus Internes</a:t>
            </a:r>
            <a:endParaRPr lang="fr-FR" dirty="0"/>
          </a:p>
        </p:txBody>
      </p:sp>
      <p:sp>
        <p:nvSpPr>
          <p:cNvPr id="37900" name="Text Box 29"/>
          <p:cNvSpPr txBox="1">
            <a:spLocks noChangeArrowheads="1"/>
          </p:cNvSpPr>
          <p:nvPr/>
        </p:nvSpPr>
        <p:spPr bwMode="auto">
          <a:xfrm>
            <a:off x="3993174" y="3523730"/>
            <a:ext cx="1033096" cy="841375"/>
          </a:xfrm>
          <a:prstGeom prst="rect">
            <a:avLst/>
          </a:prstGeom>
          <a:solidFill>
            <a:srgbClr val="003399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Vision </a:t>
            </a:r>
          </a:p>
          <a:p>
            <a:pPr algn="ctr"/>
            <a:r>
              <a:rPr lang="en-US" b="1" smtClean="0">
                <a:solidFill>
                  <a:schemeClr val="bg1"/>
                </a:solidFill>
              </a:rPr>
              <a:t>et Stratégie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7901" name="AutoShape 30"/>
          <p:cNvSpPr>
            <a:spLocks noChangeArrowheads="1"/>
          </p:cNvSpPr>
          <p:nvPr/>
        </p:nvSpPr>
        <p:spPr bwMode="auto">
          <a:xfrm rot="5400000">
            <a:off x="4944208" y="3724886"/>
            <a:ext cx="266700" cy="471854"/>
          </a:xfrm>
          <a:prstGeom prst="upArrow">
            <a:avLst>
              <a:gd name="adj1" fmla="val 50000"/>
              <a:gd name="adj2" fmla="val 47917"/>
            </a:avLst>
          </a:prstGeom>
          <a:solidFill>
            <a:srgbClr val="003399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37902" name="AutoShape 31"/>
          <p:cNvSpPr>
            <a:spLocks noChangeArrowheads="1"/>
          </p:cNvSpPr>
          <p:nvPr/>
        </p:nvSpPr>
        <p:spPr bwMode="auto">
          <a:xfrm rot="10800000">
            <a:off x="4372708" y="4248150"/>
            <a:ext cx="247650" cy="508000"/>
          </a:xfrm>
          <a:prstGeom prst="upArrow">
            <a:avLst>
              <a:gd name="adj1" fmla="val 50000"/>
              <a:gd name="adj2" fmla="val 47337"/>
            </a:avLst>
          </a:prstGeom>
          <a:solidFill>
            <a:srgbClr val="003399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37903" name="AutoShape 32"/>
          <p:cNvSpPr>
            <a:spLocks noChangeArrowheads="1"/>
          </p:cNvSpPr>
          <p:nvPr/>
        </p:nvSpPr>
        <p:spPr bwMode="auto">
          <a:xfrm rot="10800000" flipV="1">
            <a:off x="4372708" y="3111500"/>
            <a:ext cx="247650" cy="508000"/>
          </a:xfrm>
          <a:prstGeom prst="upArrow">
            <a:avLst>
              <a:gd name="adj1" fmla="val 50000"/>
              <a:gd name="adj2" fmla="val 47337"/>
            </a:avLst>
          </a:prstGeom>
          <a:solidFill>
            <a:srgbClr val="003399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37904" name="AutoShape 33"/>
          <p:cNvSpPr>
            <a:spLocks noChangeArrowheads="1"/>
          </p:cNvSpPr>
          <p:nvPr/>
        </p:nvSpPr>
        <p:spPr bwMode="auto">
          <a:xfrm rot="5400000" flipV="1">
            <a:off x="3810000" y="3724886"/>
            <a:ext cx="266700" cy="471854"/>
          </a:xfrm>
          <a:prstGeom prst="upArrow">
            <a:avLst>
              <a:gd name="adj1" fmla="val 50000"/>
              <a:gd name="adj2" fmla="val 47917"/>
            </a:avLst>
          </a:prstGeom>
          <a:solidFill>
            <a:srgbClr val="003399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37905" name="Arc 34"/>
          <p:cNvSpPr>
            <a:spLocks/>
          </p:cNvSpPr>
          <p:nvPr/>
        </p:nvSpPr>
        <p:spPr bwMode="auto">
          <a:xfrm>
            <a:off x="7088066" y="2143106"/>
            <a:ext cx="181822" cy="37151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7906" name="Arc 35"/>
          <p:cNvSpPr>
            <a:spLocks/>
          </p:cNvSpPr>
          <p:nvPr/>
        </p:nvSpPr>
        <p:spPr bwMode="auto">
          <a:xfrm rot="5400000">
            <a:off x="7263122" y="5426056"/>
            <a:ext cx="181822" cy="37151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7907" name="Arc 36"/>
          <p:cNvSpPr>
            <a:spLocks/>
          </p:cNvSpPr>
          <p:nvPr/>
        </p:nvSpPr>
        <p:spPr bwMode="auto">
          <a:xfrm rot="10800000">
            <a:off x="1781118" y="5426056"/>
            <a:ext cx="181822" cy="37151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7908" name="Arc 37"/>
          <p:cNvSpPr>
            <a:spLocks/>
          </p:cNvSpPr>
          <p:nvPr/>
        </p:nvSpPr>
        <p:spPr bwMode="auto">
          <a:xfrm rot="-5400000">
            <a:off x="1781119" y="2143107"/>
            <a:ext cx="181822" cy="37151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49115" y="3228977"/>
            <a:ext cx="3370385" cy="1295400"/>
            <a:chOff x="89" y="2034"/>
            <a:chExt cx="2282" cy="816"/>
          </a:xfrm>
        </p:grpSpPr>
        <p:sp>
          <p:nvSpPr>
            <p:cNvPr id="3117095" name="Rectangle 39"/>
            <p:cNvSpPr>
              <a:spLocks noChangeArrowheads="1"/>
            </p:cNvSpPr>
            <p:nvPr/>
          </p:nvSpPr>
          <p:spPr bwMode="auto">
            <a:xfrm>
              <a:off x="106" y="2352"/>
              <a:ext cx="2265" cy="2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37950" name="Text Box 40"/>
            <p:cNvSpPr txBox="1">
              <a:spLocks noChangeArrowheads="1"/>
            </p:cNvSpPr>
            <p:nvPr/>
          </p:nvSpPr>
          <p:spPr bwMode="auto">
            <a:xfrm>
              <a:off x="89" y="2344"/>
              <a:ext cx="1148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sz="1200" smtClean="0"/>
                <a:t>Quelle image renvoyer à nos clients ?</a:t>
              </a:r>
              <a:endParaRPr lang="en-US" sz="1200"/>
            </a:p>
          </p:txBody>
        </p:sp>
        <p:sp>
          <p:nvSpPr>
            <p:cNvPr id="37951" name="Text Box 41"/>
            <p:cNvSpPr txBox="1">
              <a:spLocks noChangeArrowheads="1"/>
            </p:cNvSpPr>
            <p:nvPr/>
          </p:nvSpPr>
          <p:spPr bwMode="auto">
            <a:xfrm>
              <a:off x="113" y="2034"/>
              <a:ext cx="496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b="1" smtClean="0"/>
                <a:t>Client</a:t>
              </a:r>
              <a:endParaRPr lang="en-US"/>
            </a:p>
          </p:txBody>
        </p:sp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220" y="2064"/>
              <a:ext cx="1128" cy="786"/>
              <a:chOff x="3056" y="928"/>
              <a:chExt cx="1128" cy="786"/>
            </a:xfrm>
          </p:grpSpPr>
          <p:sp>
            <p:nvSpPr>
              <p:cNvPr id="37953" name="Rectangle 43"/>
              <p:cNvSpPr>
                <a:spLocks noChangeArrowheads="1"/>
              </p:cNvSpPr>
              <p:nvPr/>
            </p:nvSpPr>
            <p:spPr bwMode="auto">
              <a:xfrm>
                <a:off x="3056" y="1393"/>
                <a:ext cx="720" cy="23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da-DK"/>
              </a:p>
            </p:txBody>
          </p:sp>
          <p:sp>
            <p:nvSpPr>
              <p:cNvPr id="37954" name="Text Box 44"/>
              <p:cNvSpPr txBox="1">
                <a:spLocks noChangeArrowheads="1"/>
              </p:cNvSpPr>
              <p:nvPr/>
            </p:nvSpPr>
            <p:spPr bwMode="auto">
              <a:xfrm rot="18897092">
                <a:off x="3103" y="1055"/>
                <a:ext cx="405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sz="1000" smtClean="0"/>
                  <a:t>Objectifs</a:t>
                </a:r>
                <a:endParaRPr lang="en-US" sz="1000"/>
              </a:p>
            </p:txBody>
          </p:sp>
          <p:sp>
            <p:nvSpPr>
              <p:cNvPr id="37955" name="Text Box 45"/>
              <p:cNvSpPr txBox="1">
                <a:spLocks noChangeArrowheads="1"/>
              </p:cNvSpPr>
              <p:nvPr/>
            </p:nvSpPr>
            <p:spPr bwMode="auto">
              <a:xfrm rot="18909409">
                <a:off x="3235" y="1076"/>
                <a:ext cx="427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sz="1000" smtClean="0"/>
                  <a:t>Mesures</a:t>
                </a:r>
                <a:endParaRPr lang="en-US" sz="1000"/>
              </a:p>
            </p:txBody>
          </p:sp>
          <p:sp>
            <p:nvSpPr>
              <p:cNvPr id="37956" name="Text Box 46"/>
              <p:cNvSpPr txBox="1">
                <a:spLocks noChangeArrowheads="1"/>
              </p:cNvSpPr>
              <p:nvPr/>
            </p:nvSpPr>
            <p:spPr bwMode="auto">
              <a:xfrm rot="18909336">
                <a:off x="3406" y="1103"/>
                <a:ext cx="336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sz="1000" smtClean="0"/>
                  <a:t>Cibles</a:t>
                </a:r>
                <a:endParaRPr lang="en-US" sz="1000"/>
              </a:p>
            </p:txBody>
          </p:sp>
          <p:sp>
            <p:nvSpPr>
              <p:cNvPr id="37957" name="Text Box 47"/>
              <p:cNvSpPr txBox="1">
                <a:spLocks noChangeArrowheads="1"/>
              </p:cNvSpPr>
              <p:nvPr/>
            </p:nvSpPr>
            <p:spPr bwMode="auto">
              <a:xfrm rot="18909349">
                <a:off x="3570" y="1082"/>
                <a:ext cx="465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sz="1000"/>
                  <a:t>Initiatives</a:t>
                </a:r>
              </a:p>
            </p:txBody>
          </p:sp>
          <p:sp>
            <p:nvSpPr>
              <p:cNvPr id="37958" name="Line 48"/>
              <p:cNvSpPr>
                <a:spLocks noChangeShapeType="1"/>
              </p:cNvSpPr>
              <p:nvPr/>
            </p:nvSpPr>
            <p:spPr bwMode="auto">
              <a:xfrm flipV="1">
                <a:off x="3562" y="928"/>
                <a:ext cx="410" cy="3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59" name="Line 49"/>
              <p:cNvSpPr>
                <a:spLocks noChangeShapeType="1"/>
              </p:cNvSpPr>
              <p:nvPr/>
            </p:nvSpPr>
            <p:spPr bwMode="auto">
              <a:xfrm>
                <a:off x="3218" y="1306"/>
                <a:ext cx="0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60" name="Line 50"/>
              <p:cNvSpPr>
                <a:spLocks noChangeShapeType="1"/>
              </p:cNvSpPr>
              <p:nvPr/>
            </p:nvSpPr>
            <p:spPr bwMode="auto">
              <a:xfrm>
                <a:off x="3376" y="1306"/>
                <a:ext cx="0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61" name="Line 51"/>
              <p:cNvSpPr>
                <a:spLocks noChangeShapeType="1"/>
              </p:cNvSpPr>
              <p:nvPr/>
            </p:nvSpPr>
            <p:spPr bwMode="auto">
              <a:xfrm>
                <a:off x="3562" y="1303"/>
                <a:ext cx="0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62" name="Line 52"/>
              <p:cNvSpPr>
                <a:spLocks noChangeShapeType="1"/>
              </p:cNvSpPr>
              <p:nvPr/>
            </p:nvSpPr>
            <p:spPr bwMode="auto">
              <a:xfrm rot="5400000">
                <a:off x="3414" y="1055"/>
                <a:ext cx="0" cy="7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63" name="Line 53"/>
              <p:cNvSpPr>
                <a:spLocks noChangeShapeType="1"/>
              </p:cNvSpPr>
              <p:nvPr/>
            </p:nvSpPr>
            <p:spPr bwMode="auto">
              <a:xfrm rot="5400000">
                <a:off x="3418" y="1157"/>
                <a:ext cx="0" cy="7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64" name="Line 54"/>
              <p:cNvSpPr>
                <a:spLocks noChangeShapeType="1"/>
              </p:cNvSpPr>
              <p:nvPr/>
            </p:nvSpPr>
            <p:spPr bwMode="auto">
              <a:xfrm rot="5400000">
                <a:off x="3416" y="1259"/>
                <a:ext cx="0" cy="7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65" name="Line 55"/>
              <p:cNvSpPr>
                <a:spLocks noChangeShapeType="1"/>
              </p:cNvSpPr>
              <p:nvPr/>
            </p:nvSpPr>
            <p:spPr bwMode="auto">
              <a:xfrm flipV="1">
                <a:off x="3774" y="929"/>
                <a:ext cx="410" cy="3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66" name="Line 56"/>
              <p:cNvSpPr>
                <a:spLocks noChangeShapeType="1"/>
              </p:cNvSpPr>
              <p:nvPr/>
            </p:nvSpPr>
            <p:spPr bwMode="auto">
              <a:xfrm flipV="1">
                <a:off x="3375" y="928"/>
                <a:ext cx="410" cy="3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67" name="Line 57"/>
              <p:cNvSpPr>
                <a:spLocks noChangeShapeType="1"/>
              </p:cNvSpPr>
              <p:nvPr/>
            </p:nvSpPr>
            <p:spPr bwMode="auto">
              <a:xfrm flipV="1">
                <a:off x="3218" y="928"/>
                <a:ext cx="410" cy="3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68" name="Line 58"/>
              <p:cNvSpPr>
                <a:spLocks noChangeShapeType="1"/>
              </p:cNvSpPr>
              <p:nvPr/>
            </p:nvSpPr>
            <p:spPr bwMode="auto">
              <a:xfrm flipV="1">
                <a:off x="3057" y="928"/>
                <a:ext cx="410" cy="3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2907323" y="4791079"/>
            <a:ext cx="3370385" cy="1314451"/>
            <a:chOff x="1969" y="3222"/>
            <a:chExt cx="2282" cy="828"/>
          </a:xfrm>
        </p:grpSpPr>
        <p:sp>
          <p:nvSpPr>
            <p:cNvPr id="3117116" name="Rectangle 60"/>
            <p:cNvSpPr>
              <a:spLocks noChangeArrowheads="1"/>
            </p:cNvSpPr>
            <p:nvPr/>
          </p:nvSpPr>
          <p:spPr bwMode="auto">
            <a:xfrm>
              <a:off x="1986" y="3540"/>
              <a:ext cx="2265" cy="2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37930" name="Text Box 61"/>
            <p:cNvSpPr txBox="1">
              <a:spLocks noChangeArrowheads="1"/>
            </p:cNvSpPr>
            <p:nvPr/>
          </p:nvSpPr>
          <p:spPr bwMode="auto">
            <a:xfrm>
              <a:off x="1969" y="3524"/>
              <a:ext cx="1152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sz="1200" smtClean="0"/>
                <a:t>Pour accomplir notre vision, comment faire pour évoluer et nous améliorer ?</a:t>
              </a:r>
              <a:endParaRPr lang="en-US" sz="1200"/>
            </a:p>
          </p:txBody>
        </p:sp>
        <p:sp>
          <p:nvSpPr>
            <p:cNvPr id="37931" name="Text Box 62"/>
            <p:cNvSpPr txBox="1">
              <a:spLocks noChangeArrowheads="1"/>
            </p:cNvSpPr>
            <p:nvPr/>
          </p:nvSpPr>
          <p:spPr bwMode="auto">
            <a:xfrm>
              <a:off x="1993" y="3222"/>
              <a:ext cx="1245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b="1" smtClean="0"/>
                <a:t>Apprentissage et </a:t>
              </a:r>
            </a:p>
            <a:p>
              <a:r>
                <a:rPr lang="en-US" b="1" smtClean="0"/>
                <a:t>Croissance</a:t>
              </a:r>
              <a:endParaRPr lang="en-US"/>
            </a:p>
          </p:txBody>
        </p:sp>
        <p:grpSp>
          <p:nvGrpSpPr>
            <p:cNvPr id="7" name="Group 63"/>
            <p:cNvGrpSpPr>
              <a:grpSpLocks/>
            </p:cNvGrpSpPr>
            <p:nvPr/>
          </p:nvGrpSpPr>
          <p:grpSpPr bwMode="auto">
            <a:xfrm>
              <a:off x="3096" y="3264"/>
              <a:ext cx="1128" cy="786"/>
              <a:chOff x="3056" y="928"/>
              <a:chExt cx="1128" cy="786"/>
            </a:xfrm>
          </p:grpSpPr>
          <p:sp>
            <p:nvSpPr>
              <p:cNvPr id="37933" name="Rectangle 64"/>
              <p:cNvSpPr>
                <a:spLocks noChangeArrowheads="1"/>
              </p:cNvSpPr>
              <p:nvPr/>
            </p:nvSpPr>
            <p:spPr bwMode="auto">
              <a:xfrm>
                <a:off x="3056" y="1393"/>
                <a:ext cx="720" cy="23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da-DK"/>
              </a:p>
            </p:txBody>
          </p:sp>
          <p:sp>
            <p:nvSpPr>
              <p:cNvPr id="37934" name="Text Box 65"/>
              <p:cNvSpPr txBox="1">
                <a:spLocks noChangeArrowheads="1"/>
              </p:cNvSpPr>
              <p:nvPr/>
            </p:nvSpPr>
            <p:spPr bwMode="auto">
              <a:xfrm rot="18897092">
                <a:off x="3103" y="1055"/>
                <a:ext cx="405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sz="1000" smtClean="0"/>
                  <a:t>Objectifs</a:t>
                </a:r>
                <a:endParaRPr lang="en-US" sz="1000"/>
              </a:p>
            </p:txBody>
          </p:sp>
          <p:sp>
            <p:nvSpPr>
              <p:cNvPr id="37935" name="Text Box 66"/>
              <p:cNvSpPr txBox="1">
                <a:spLocks noChangeArrowheads="1"/>
              </p:cNvSpPr>
              <p:nvPr/>
            </p:nvSpPr>
            <p:spPr bwMode="auto">
              <a:xfrm rot="18909409">
                <a:off x="3235" y="1076"/>
                <a:ext cx="427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sz="1000" smtClean="0"/>
                  <a:t>Mesures</a:t>
                </a:r>
                <a:endParaRPr lang="en-US" sz="1000"/>
              </a:p>
            </p:txBody>
          </p:sp>
          <p:sp>
            <p:nvSpPr>
              <p:cNvPr id="37936" name="Text Box 67"/>
              <p:cNvSpPr txBox="1">
                <a:spLocks noChangeArrowheads="1"/>
              </p:cNvSpPr>
              <p:nvPr/>
            </p:nvSpPr>
            <p:spPr bwMode="auto">
              <a:xfrm rot="18909336">
                <a:off x="3407" y="1103"/>
                <a:ext cx="336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sz="1000" smtClean="0"/>
                  <a:t>Cibles</a:t>
                </a:r>
                <a:endParaRPr lang="en-US" sz="1000"/>
              </a:p>
            </p:txBody>
          </p:sp>
          <p:sp>
            <p:nvSpPr>
              <p:cNvPr id="37937" name="Text Box 68"/>
              <p:cNvSpPr txBox="1">
                <a:spLocks noChangeArrowheads="1"/>
              </p:cNvSpPr>
              <p:nvPr/>
            </p:nvSpPr>
            <p:spPr bwMode="auto">
              <a:xfrm rot="18909349">
                <a:off x="3570" y="1082"/>
                <a:ext cx="465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sz="1000"/>
                  <a:t>Initiatives</a:t>
                </a:r>
              </a:p>
            </p:txBody>
          </p:sp>
          <p:sp>
            <p:nvSpPr>
              <p:cNvPr id="37938" name="Line 69"/>
              <p:cNvSpPr>
                <a:spLocks noChangeShapeType="1"/>
              </p:cNvSpPr>
              <p:nvPr/>
            </p:nvSpPr>
            <p:spPr bwMode="auto">
              <a:xfrm flipV="1">
                <a:off x="3562" y="928"/>
                <a:ext cx="410" cy="3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39" name="Line 70"/>
              <p:cNvSpPr>
                <a:spLocks noChangeShapeType="1"/>
              </p:cNvSpPr>
              <p:nvPr/>
            </p:nvSpPr>
            <p:spPr bwMode="auto">
              <a:xfrm>
                <a:off x="3218" y="1306"/>
                <a:ext cx="0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40" name="Line 71"/>
              <p:cNvSpPr>
                <a:spLocks noChangeShapeType="1"/>
              </p:cNvSpPr>
              <p:nvPr/>
            </p:nvSpPr>
            <p:spPr bwMode="auto">
              <a:xfrm>
                <a:off x="3376" y="1306"/>
                <a:ext cx="0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41" name="Line 72"/>
              <p:cNvSpPr>
                <a:spLocks noChangeShapeType="1"/>
              </p:cNvSpPr>
              <p:nvPr/>
            </p:nvSpPr>
            <p:spPr bwMode="auto">
              <a:xfrm>
                <a:off x="3562" y="1303"/>
                <a:ext cx="0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42" name="Line 73"/>
              <p:cNvSpPr>
                <a:spLocks noChangeShapeType="1"/>
              </p:cNvSpPr>
              <p:nvPr/>
            </p:nvSpPr>
            <p:spPr bwMode="auto">
              <a:xfrm rot="5400000">
                <a:off x="3414" y="1055"/>
                <a:ext cx="0" cy="7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43" name="Line 74"/>
              <p:cNvSpPr>
                <a:spLocks noChangeShapeType="1"/>
              </p:cNvSpPr>
              <p:nvPr/>
            </p:nvSpPr>
            <p:spPr bwMode="auto">
              <a:xfrm rot="5400000">
                <a:off x="3418" y="1157"/>
                <a:ext cx="0" cy="7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44" name="Line 75"/>
              <p:cNvSpPr>
                <a:spLocks noChangeShapeType="1"/>
              </p:cNvSpPr>
              <p:nvPr/>
            </p:nvSpPr>
            <p:spPr bwMode="auto">
              <a:xfrm rot="5400000">
                <a:off x="3416" y="1259"/>
                <a:ext cx="0" cy="7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45" name="Line 76"/>
              <p:cNvSpPr>
                <a:spLocks noChangeShapeType="1"/>
              </p:cNvSpPr>
              <p:nvPr/>
            </p:nvSpPr>
            <p:spPr bwMode="auto">
              <a:xfrm flipV="1">
                <a:off x="3774" y="929"/>
                <a:ext cx="410" cy="3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46" name="Line 77"/>
              <p:cNvSpPr>
                <a:spLocks noChangeShapeType="1"/>
              </p:cNvSpPr>
              <p:nvPr/>
            </p:nvSpPr>
            <p:spPr bwMode="auto">
              <a:xfrm flipV="1">
                <a:off x="3375" y="928"/>
                <a:ext cx="410" cy="3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47" name="Line 78"/>
              <p:cNvSpPr>
                <a:spLocks noChangeShapeType="1"/>
              </p:cNvSpPr>
              <p:nvPr/>
            </p:nvSpPr>
            <p:spPr bwMode="auto">
              <a:xfrm flipV="1">
                <a:off x="3218" y="928"/>
                <a:ext cx="410" cy="3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48" name="Line 79"/>
              <p:cNvSpPr>
                <a:spLocks noChangeShapeType="1"/>
              </p:cNvSpPr>
              <p:nvPr/>
            </p:nvSpPr>
            <p:spPr bwMode="auto">
              <a:xfrm flipV="1">
                <a:off x="3057" y="928"/>
                <a:ext cx="410" cy="3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80"/>
          <p:cNvGrpSpPr>
            <a:grpSpLocks/>
          </p:cNvGrpSpPr>
          <p:nvPr/>
        </p:nvGrpSpPr>
        <p:grpSpPr bwMode="auto">
          <a:xfrm>
            <a:off x="7035312" y="3295651"/>
            <a:ext cx="1666142" cy="1247775"/>
            <a:chOff x="3056" y="928"/>
            <a:chExt cx="1128" cy="786"/>
          </a:xfrm>
        </p:grpSpPr>
        <p:sp>
          <p:nvSpPr>
            <p:cNvPr id="37913" name="Rectangle 81"/>
            <p:cNvSpPr>
              <a:spLocks noChangeArrowheads="1"/>
            </p:cNvSpPr>
            <p:nvPr/>
          </p:nvSpPr>
          <p:spPr bwMode="auto">
            <a:xfrm>
              <a:off x="3056" y="1393"/>
              <a:ext cx="720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da-DK"/>
            </a:p>
          </p:txBody>
        </p:sp>
        <p:sp>
          <p:nvSpPr>
            <p:cNvPr id="37914" name="Text Box 82"/>
            <p:cNvSpPr txBox="1">
              <a:spLocks noChangeArrowheads="1"/>
            </p:cNvSpPr>
            <p:nvPr/>
          </p:nvSpPr>
          <p:spPr bwMode="auto">
            <a:xfrm rot="18897092">
              <a:off x="3101" y="1056"/>
              <a:ext cx="405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000" smtClean="0"/>
                <a:t>Objectifs</a:t>
              </a:r>
              <a:endParaRPr lang="en-US" sz="1000"/>
            </a:p>
          </p:txBody>
        </p:sp>
        <p:sp>
          <p:nvSpPr>
            <p:cNvPr id="37915" name="Text Box 83"/>
            <p:cNvSpPr txBox="1">
              <a:spLocks noChangeArrowheads="1"/>
            </p:cNvSpPr>
            <p:nvPr/>
          </p:nvSpPr>
          <p:spPr bwMode="auto">
            <a:xfrm rot="18909409">
              <a:off x="3235" y="1076"/>
              <a:ext cx="427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000" smtClean="0"/>
                <a:t>Mesures</a:t>
              </a:r>
              <a:endParaRPr lang="en-US" sz="1000"/>
            </a:p>
          </p:txBody>
        </p:sp>
        <p:sp>
          <p:nvSpPr>
            <p:cNvPr id="37916" name="Text Box 84"/>
            <p:cNvSpPr txBox="1">
              <a:spLocks noChangeArrowheads="1"/>
            </p:cNvSpPr>
            <p:nvPr/>
          </p:nvSpPr>
          <p:spPr bwMode="auto">
            <a:xfrm rot="18909336">
              <a:off x="3406" y="1103"/>
              <a:ext cx="336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000" smtClean="0"/>
                <a:t>Cibles</a:t>
              </a:r>
              <a:endParaRPr lang="en-US" sz="1000"/>
            </a:p>
          </p:txBody>
        </p:sp>
        <p:sp>
          <p:nvSpPr>
            <p:cNvPr id="37917" name="Text Box 85"/>
            <p:cNvSpPr txBox="1">
              <a:spLocks noChangeArrowheads="1"/>
            </p:cNvSpPr>
            <p:nvPr/>
          </p:nvSpPr>
          <p:spPr bwMode="auto">
            <a:xfrm rot="18909349">
              <a:off x="3570" y="1082"/>
              <a:ext cx="465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000"/>
                <a:t>Initiatives</a:t>
              </a:r>
            </a:p>
          </p:txBody>
        </p:sp>
        <p:sp>
          <p:nvSpPr>
            <p:cNvPr id="37918" name="Line 86"/>
            <p:cNvSpPr>
              <a:spLocks noChangeShapeType="1"/>
            </p:cNvSpPr>
            <p:nvPr/>
          </p:nvSpPr>
          <p:spPr bwMode="auto">
            <a:xfrm flipV="1">
              <a:off x="3562" y="928"/>
              <a:ext cx="410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7919" name="Line 87"/>
            <p:cNvSpPr>
              <a:spLocks noChangeShapeType="1"/>
            </p:cNvSpPr>
            <p:nvPr/>
          </p:nvSpPr>
          <p:spPr bwMode="auto">
            <a:xfrm>
              <a:off x="3218" y="1306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7920" name="Line 88"/>
            <p:cNvSpPr>
              <a:spLocks noChangeShapeType="1"/>
            </p:cNvSpPr>
            <p:nvPr/>
          </p:nvSpPr>
          <p:spPr bwMode="auto">
            <a:xfrm>
              <a:off x="3376" y="1306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7921" name="Line 89"/>
            <p:cNvSpPr>
              <a:spLocks noChangeShapeType="1"/>
            </p:cNvSpPr>
            <p:nvPr/>
          </p:nvSpPr>
          <p:spPr bwMode="auto">
            <a:xfrm>
              <a:off x="3562" y="1303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7922" name="Line 90"/>
            <p:cNvSpPr>
              <a:spLocks noChangeShapeType="1"/>
            </p:cNvSpPr>
            <p:nvPr/>
          </p:nvSpPr>
          <p:spPr bwMode="auto">
            <a:xfrm rot="5400000">
              <a:off x="3414" y="1055"/>
              <a:ext cx="0" cy="7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7923" name="Line 91"/>
            <p:cNvSpPr>
              <a:spLocks noChangeShapeType="1"/>
            </p:cNvSpPr>
            <p:nvPr/>
          </p:nvSpPr>
          <p:spPr bwMode="auto">
            <a:xfrm rot="5400000">
              <a:off x="3418" y="1157"/>
              <a:ext cx="0" cy="7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7924" name="Line 92"/>
            <p:cNvSpPr>
              <a:spLocks noChangeShapeType="1"/>
            </p:cNvSpPr>
            <p:nvPr/>
          </p:nvSpPr>
          <p:spPr bwMode="auto">
            <a:xfrm rot="5400000">
              <a:off x="3416" y="1259"/>
              <a:ext cx="0" cy="7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7925" name="Line 93"/>
            <p:cNvSpPr>
              <a:spLocks noChangeShapeType="1"/>
            </p:cNvSpPr>
            <p:nvPr/>
          </p:nvSpPr>
          <p:spPr bwMode="auto">
            <a:xfrm flipV="1">
              <a:off x="3774" y="929"/>
              <a:ext cx="410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7926" name="Line 94"/>
            <p:cNvSpPr>
              <a:spLocks noChangeShapeType="1"/>
            </p:cNvSpPr>
            <p:nvPr/>
          </p:nvSpPr>
          <p:spPr bwMode="auto">
            <a:xfrm flipV="1">
              <a:off x="3375" y="928"/>
              <a:ext cx="410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7927" name="Line 95"/>
            <p:cNvSpPr>
              <a:spLocks noChangeShapeType="1"/>
            </p:cNvSpPr>
            <p:nvPr/>
          </p:nvSpPr>
          <p:spPr bwMode="auto">
            <a:xfrm flipV="1">
              <a:off x="3218" y="928"/>
              <a:ext cx="410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7928" name="Line 96"/>
            <p:cNvSpPr>
              <a:spLocks noChangeShapeType="1"/>
            </p:cNvSpPr>
            <p:nvPr/>
          </p:nvSpPr>
          <p:spPr bwMode="auto">
            <a:xfrm flipV="1">
              <a:off x="3057" y="928"/>
              <a:ext cx="410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7912" name="Text Box 97"/>
          <p:cNvSpPr txBox="1">
            <a:spLocks noChangeArrowheads="1"/>
          </p:cNvSpPr>
          <p:nvPr/>
        </p:nvSpPr>
        <p:spPr bwMode="auto">
          <a:xfrm>
            <a:off x="87923" y="6165850"/>
            <a:ext cx="34480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en-US" sz="1000" dirty="0"/>
              <a:t>Source: Kaplan/Norton (1996), The Balanced Scorecard, p. 76.</a:t>
            </a:r>
          </a:p>
        </p:txBody>
      </p:sp>
      <p:sp>
        <p:nvSpPr>
          <p:cNvPr id="101" name="Date Placeholder 11"/>
          <p:cNvSpPr>
            <a:spLocks noGrp="1"/>
          </p:cNvSpPr>
          <p:nvPr>
            <p:ph type="dt" sz="half" idx="10"/>
          </p:nvPr>
        </p:nvSpPr>
        <p:spPr>
          <a:xfrm>
            <a:off x="140677" y="6497638"/>
            <a:ext cx="1772566" cy="208800"/>
          </a:xfrm>
        </p:spPr>
        <p:txBody>
          <a:bodyPr/>
          <a:lstStyle/>
          <a:p>
            <a:fld id="{8B2C133A-222A-49FB-B953-936BA4521064}" type="datetime4">
              <a:rPr lang="en-US" smtClean="0"/>
              <a:t>June 13, 2014</a:t>
            </a:fld>
            <a:endParaRPr lang="de-DE" dirty="0"/>
          </a:p>
        </p:txBody>
      </p:sp>
      <p:sp>
        <p:nvSpPr>
          <p:cNvPr id="102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3124200" y="6497638"/>
            <a:ext cx="2895600" cy="2079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178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Plan de la séance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40B5-6B2A-4A05-B77E-24A8286B7F64}" type="datetime4">
              <a:rPr lang="en-US" smtClean="0"/>
              <a:t>June 13, 2014</a:t>
            </a:fld>
            <a:endParaRPr lang="de-DE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Slide </a:t>
            </a:r>
            <a:fld id="{7523A8FC-9CDB-4AE6-8CDF-9F17C991E191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Rectangle 8" descr="agenda_marker1"/>
          <p:cNvSpPr>
            <a:spLocks noChangeArrowheads="1"/>
          </p:cNvSpPr>
          <p:nvPr/>
        </p:nvSpPr>
        <p:spPr bwMode="auto">
          <a:xfrm>
            <a:off x="1447801" y="1915319"/>
            <a:ext cx="6180992" cy="398462"/>
          </a:xfrm>
          <a:prstGeom prst="rect">
            <a:avLst/>
          </a:prstGeom>
          <a:solidFill>
            <a:srgbClr val="CDD9FF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ea typeface="MS Gothic"/>
              <a:cs typeface="MS Gothic"/>
            </a:endParaRPr>
          </a:p>
        </p:txBody>
      </p:sp>
      <p:sp>
        <p:nvSpPr>
          <p:cNvPr id="18" name="Text Box 9" descr="agenda_1"/>
          <p:cNvSpPr txBox="1">
            <a:spLocks noChangeArrowheads="1"/>
          </p:cNvSpPr>
          <p:nvPr/>
        </p:nvSpPr>
        <p:spPr bwMode="auto">
          <a:xfrm>
            <a:off x="1447800" y="1928814"/>
            <a:ext cx="6248400" cy="371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4689" tIns="49238" rIns="94689" bIns="49238"/>
          <a:lstStyle/>
          <a:p>
            <a:pPr marL="298450" indent="-298450" defTabSz="962025">
              <a:spcBef>
                <a:spcPct val="50000"/>
              </a:spcBef>
            </a:pPr>
            <a:r>
              <a:rPr lang="en-US" sz="2400" b="1" dirty="0">
                <a:ea typeface="MS Gothic"/>
                <a:cs typeface="MS Gothic"/>
              </a:rPr>
              <a:t>1	</a:t>
            </a:r>
            <a:r>
              <a:rPr lang="fr-FR" sz="2400" b="1" dirty="0">
                <a:ea typeface="MS Gothic"/>
                <a:cs typeface="MS Gothic"/>
              </a:rPr>
              <a:t> P</a:t>
            </a:r>
            <a:r>
              <a:rPr lang="fr-FR" sz="2400" b="1" dirty="0" smtClean="0">
                <a:ea typeface="MS Gothic"/>
                <a:cs typeface="MS Gothic"/>
              </a:rPr>
              <a:t>lan </a:t>
            </a:r>
            <a:r>
              <a:rPr lang="fr-FR" sz="2400" b="1" dirty="0">
                <a:ea typeface="MS Gothic"/>
                <a:cs typeface="MS Gothic"/>
              </a:rPr>
              <a:t>de la séance </a:t>
            </a:r>
            <a:endParaRPr lang="en-US" sz="2400" b="1" dirty="0">
              <a:ea typeface="MS Gothic"/>
              <a:cs typeface="MS Gothic"/>
            </a:endParaRPr>
          </a:p>
        </p:txBody>
      </p:sp>
      <p:sp>
        <p:nvSpPr>
          <p:cNvPr id="19" name="Text Box 10" descr="agenda_2"/>
          <p:cNvSpPr txBox="1">
            <a:spLocks noChangeArrowheads="1"/>
          </p:cNvSpPr>
          <p:nvPr/>
        </p:nvSpPr>
        <p:spPr bwMode="auto">
          <a:xfrm>
            <a:off x="1447800" y="2379664"/>
            <a:ext cx="6248400" cy="3698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4689" tIns="49238" rIns="94689" bIns="49238"/>
          <a:lstStyle/>
          <a:p>
            <a:pPr marL="298450" indent="-298450" defTabSz="962025">
              <a:spcBef>
                <a:spcPct val="50000"/>
              </a:spcBef>
            </a:pPr>
            <a:r>
              <a:rPr lang="en-US" sz="2400" dirty="0">
                <a:ea typeface="MS Gothic"/>
                <a:cs typeface="MS Gothic"/>
              </a:rPr>
              <a:t>2	</a:t>
            </a:r>
            <a:r>
              <a:rPr lang="en-US" sz="2400" dirty="0" smtClean="0"/>
              <a:t>Le Tableau de </a:t>
            </a:r>
            <a:r>
              <a:rPr lang="en-US" sz="2400" dirty="0" err="1" smtClean="0"/>
              <a:t>Bord</a:t>
            </a:r>
            <a:endParaRPr lang="en-US" sz="2400" dirty="0" smtClean="0"/>
          </a:p>
          <a:p>
            <a:pPr marL="298450" indent="-298450" defTabSz="962025">
              <a:spcBef>
                <a:spcPct val="50000"/>
              </a:spcBef>
            </a:pPr>
            <a:endParaRPr lang="en-US" sz="2400" dirty="0">
              <a:ea typeface="MS Gothic"/>
              <a:cs typeface="MS Gothic"/>
            </a:endParaRPr>
          </a:p>
        </p:txBody>
      </p:sp>
      <p:sp>
        <p:nvSpPr>
          <p:cNvPr id="20" name="Text Box 11" descr="agenda_3"/>
          <p:cNvSpPr txBox="1">
            <a:spLocks noChangeArrowheads="1"/>
          </p:cNvSpPr>
          <p:nvPr/>
        </p:nvSpPr>
        <p:spPr bwMode="auto">
          <a:xfrm>
            <a:off x="1447800" y="2828926"/>
            <a:ext cx="6248400" cy="371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4689" tIns="49238" rIns="94689" bIns="49238"/>
          <a:lstStyle/>
          <a:p>
            <a:pPr marL="298450" indent="-298450" defTabSz="962025">
              <a:spcBef>
                <a:spcPct val="50000"/>
              </a:spcBef>
            </a:pPr>
            <a:r>
              <a:rPr lang="en-US" sz="2400" dirty="0">
                <a:ea typeface="MS Gothic"/>
                <a:cs typeface="MS Gothic"/>
              </a:rPr>
              <a:t>3</a:t>
            </a:r>
            <a:r>
              <a:rPr lang="en-US" sz="2400">
                <a:ea typeface="MS Gothic"/>
                <a:cs typeface="MS Gothic"/>
              </a:rPr>
              <a:t>	</a:t>
            </a:r>
            <a:r>
              <a:rPr lang="en-US" sz="2400" smtClean="0">
                <a:ea typeface="MS Gothic"/>
                <a:cs typeface="MS Gothic"/>
              </a:rPr>
              <a:t>Le “Balanced Scorecard”</a:t>
            </a:r>
            <a:endParaRPr lang="en-US" sz="2400" dirty="0">
              <a:ea typeface="MS Gothic"/>
              <a:cs typeface="MS Gothic"/>
            </a:endParaRPr>
          </a:p>
        </p:txBody>
      </p:sp>
      <p:sp>
        <p:nvSpPr>
          <p:cNvPr id="21" name="Text Box 12" descr="agenda_4"/>
          <p:cNvSpPr txBox="1">
            <a:spLocks noChangeArrowheads="1"/>
          </p:cNvSpPr>
          <p:nvPr/>
        </p:nvSpPr>
        <p:spPr bwMode="auto">
          <a:xfrm>
            <a:off x="1447800" y="3303589"/>
            <a:ext cx="6248400" cy="371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4689" tIns="49238" rIns="94689" bIns="49238"/>
          <a:lstStyle/>
          <a:p>
            <a:pPr marL="298450" indent="-298450" defTabSz="962025">
              <a:spcBef>
                <a:spcPct val="50000"/>
              </a:spcBef>
            </a:pPr>
            <a:r>
              <a:rPr lang="en-US" sz="2400" dirty="0">
                <a:ea typeface="MS Gothic"/>
                <a:cs typeface="MS Gothic"/>
              </a:rPr>
              <a:t>4</a:t>
            </a:r>
            <a:r>
              <a:rPr lang="en-US" sz="2400">
                <a:ea typeface="MS Gothic"/>
                <a:cs typeface="MS Gothic"/>
              </a:rPr>
              <a:t>	</a:t>
            </a:r>
            <a:r>
              <a:rPr lang="en-US" sz="2400" smtClean="0">
                <a:ea typeface="MS Gothic"/>
                <a:cs typeface="MS Gothic"/>
              </a:rPr>
              <a:t>Le déploiement de la stratégie multi-critères</a:t>
            </a:r>
            <a:endParaRPr lang="en-US" sz="2400" dirty="0" smtClean="0">
              <a:ea typeface="MS Gothic"/>
              <a:cs typeface="MS Gothic"/>
            </a:endParaRPr>
          </a:p>
          <a:p>
            <a:pPr marL="298450" indent="-298450" defTabSz="962025">
              <a:spcBef>
                <a:spcPct val="50000"/>
              </a:spcBef>
            </a:pPr>
            <a:endParaRPr lang="en-US" sz="2400" dirty="0">
              <a:ea typeface="MS Gothic"/>
              <a:cs typeface="MS Gothic"/>
            </a:endParaRPr>
          </a:p>
        </p:txBody>
      </p:sp>
      <p:sp>
        <p:nvSpPr>
          <p:cNvPr id="22" name="Text Box 13" descr="agenda_5"/>
          <p:cNvSpPr txBox="1">
            <a:spLocks noChangeArrowheads="1"/>
          </p:cNvSpPr>
          <p:nvPr/>
        </p:nvSpPr>
        <p:spPr bwMode="auto">
          <a:xfrm>
            <a:off x="1447800" y="3786189"/>
            <a:ext cx="6248400" cy="371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4689" tIns="49238" rIns="94689" bIns="49238"/>
          <a:lstStyle/>
          <a:p>
            <a:pPr marL="298450" indent="-298450" defTabSz="962025">
              <a:spcBef>
                <a:spcPct val="50000"/>
              </a:spcBef>
            </a:pPr>
            <a:r>
              <a:rPr lang="en-US" sz="2400" dirty="0">
                <a:ea typeface="MS Gothic"/>
                <a:cs typeface="MS Gothic"/>
              </a:rPr>
              <a:t>5	</a:t>
            </a:r>
            <a:r>
              <a:rPr lang="fr-FR" sz="2400" dirty="0" smtClean="0"/>
              <a:t>Synthèse </a:t>
            </a:r>
            <a:r>
              <a:rPr lang="fr-FR" sz="2400" dirty="0"/>
              <a:t>et lectures/cas pour la séance suivante</a:t>
            </a:r>
          </a:p>
          <a:p>
            <a:pPr marL="298450" indent="-298450" defTabSz="962025">
              <a:spcBef>
                <a:spcPct val="50000"/>
              </a:spcBef>
            </a:pPr>
            <a:endParaRPr lang="en-US" sz="2400" dirty="0">
              <a:ea typeface="MS Gothic"/>
              <a:cs typeface="MS Gothic"/>
            </a:endParaRPr>
          </a:p>
        </p:txBody>
      </p:sp>
      <p:sp>
        <p:nvSpPr>
          <p:cNvPr id="23" name="Text Box 14" descr="agenda_6"/>
          <p:cNvSpPr txBox="1">
            <a:spLocks noChangeArrowheads="1"/>
          </p:cNvSpPr>
          <p:nvPr/>
        </p:nvSpPr>
        <p:spPr bwMode="auto">
          <a:xfrm>
            <a:off x="1447800" y="4292601"/>
            <a:ext cx="6248400" cy="371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4689" tIns="49238" rIns="94689" bIns="49238"/>
          <a:lstStyle/>
          <a:p>
            <a:pPr marL="298450" indent="-298450" defTabSz="962025">
              <a:spcBef>
                <a:spcPct val="50000"/>
              </a:spcBef>
            </a:pPr>
            <a:endParaRPr lang="en-US" sz="2400" dirty="0">
              <a:ea typeface="MS Gothic"/>
              <a:cs typeface="MS Gothic"/>
            </a:endParaRPr>
          </a:p>
        </p:txBody>
      </p:sp>
      <p:sp>
        <p:nvSpPr>
          <p:cNvPr id="24" name="Text Box 15" descr="agenda_7"/>
          <p:cNvSpPr txBox="1">
            <a:spLocks noChangeArrowheads="1"/>
          </p:cNvSpPr>
          <p:nvPr/>
        </p:nvSpPr>
        <p:spPr bwMode="auto">
          <a:xfrm>
            <a:off x="1447800" y="4795839"/>
            <a:ext cx="6248400" cy="371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4689" tIns="49238" rIns="94689" bIns="49238"/>
          <a:lstStyle/>
          <a:p>
            <a:pPr marL="298450" indent="-298450" defTabSz="962025">
              <a:spcBef>
                <a:spcPct val="50000"/>
              </a:spcBef>
            </a:pPr>
            <a:r>
              <a:rPr lang="en-US" sz="2400" dirty="0" smtClean="0">
                <a:ea typeface="MS Gothic"/>
                <a:cs typeface="MS Gothic"/>
              </a:rPr>
              <a:t>	</a:t>
            </a:r>
            <a:endParaRPr lang="en-US" sz="2400" dirty="0">
              <a:ea typeface="MS Gothic"/>
              <a:cs typeface="MS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88668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Le </a:t>
            </a:r>
            <a:r>
              <a:rPr lang="fr-FR" sz="3200" dirty="0" err="1" smtClean="0"/>
              <a:t>Balanced</a:t>
            </a:r>
            <a:r>
              <a:rPr lang="fr-FR" sz="3200" dirty="0" smtClean="0"/>
              <a:t> </a:t>
            </a:r>
            <a:r>
              <a:rPr lang="fr-FR" sz="3200" dirty="0" err="1" smtClean="0"/>
              <a:t>Scorecard</a:t>
            </a:r>
            <a:r>
              <a:rPr lang="fr-FR" sz="3200" dirty="0" smtClean="0"/>
              <a:t> a de multiples avantages…</a:t>
            </a:r>
            <a:endParaRPr lang="fr-FR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B486-AF35-4889-8181-7698DDE499B4}" type="datetime4">
              <a:rPr lang="en-US" smtClean="0"/>
              <a:t>June 13, 2014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Slide </a:t>
            </a:r>
            <a:fld id="{7523A8FC-9CDB-4AE6-8CDF-9F17C991E191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87892" y="1844824"/>
            <a:ext cx="8770388" cy="410445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413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79513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363" indent="-360363">
              <a:buClr>
                <a:srgbClr val="003399"/>
              </a:buClr>
              <a:buSzPct val="125000"/>
              <a:buFont typeface="Wingdings" pitchFamily="2" charset="2"/>
              <a:buChar char="§"/>
            </a:pPr>
            <a:r>
              <a:rPr lang="fr-FR" sz="2400" dirty="0" smtClean="0">
                <a:latin typeface="+mj-lt"/>
              </a:rPr>
              <a:t>Il permet de compléter les indicateurs financiers avec des indicateurs opérationnels</a:t>
            </a:r>
          </a:p>
          <a:p>
            <a:pPr marL="1120776" lvl="1" indent="-360363">
              <a:buClr>
                <a:srgbClr val="003399"/>
              </a:buClr>
              <a:buSzPct val="125000"/>
              <a:buFont typeface="Wingdings" pitchFamily="2" charset="2"/>
              <a:buChar char="§"/>
            </a:pPr>
            <a:r>
              <a:rPr lang="fr-FR" sz="2000" dirty="0" smtClean="0">
                <a:latin typeface="+mj-lt"/>
              </a:rPr>
              <a:t>Vertu d’anticipation des indicateurs non-financiers</a:t>
            </a:r>
          </a:p>
          <a:p>
            <a:pPr marL="360363" indent="-360363">
              <a:buClr>
                <a:srgbClr val="003399"/>
              </a:buClr>
              <a:buSzPct val="125000"/>
              <a:buFont typeface="Wingdings" pitchFamily="2" charset="2"/>
              <a:buChar char="§"/>
            </a:pPr>
            <a:r>
              <a:rPr lang="fr-FR" sz="2400" dirty="0" smtClean="0">
                <a:latin typeface="+mj-lt"/>
              </a:rPr>
              <a:t>Sa présentation est synthétique et ergonomique</a:t>
            </a:r>
          </a:p>
          <a:p>
            <a:pPr marL="360363" indent="-360363">
              <a:buClr>
                <a:srgbClr val="003399"/>
              </a:buClr>
              <a:buSzPct val="125000"/>
              <a:buFont typeface="Wingdings" pitchFamily="2" charset="2"/>
              <a:buChar char="§"/>
            </a:pPr>
            <a:r>
              <a:rPr lang="fr-FR" sz="2400" dirty="0" smtClean="0">
                <a:latin typeface="+mj-lt"/>
              </a:rPr>
              <a:t>Il permet d’éviter de se focaliser sur un seul aspect</a:t>
            </a:r>
          </a:p>
          <a:p>
            <a:pPr marL="360363" indent="-360363">
              <a:buClr>
                <a:srgbClr val="003399"/>
              </a:buClr>
              <a:buSzPct val="125000"/>
              <a:buFont typeface="Wingdings" pitchFamily="2" charset="2"/>
              <a:buChar char="§"/>
            </a:pPr>
            <a:r>
              <a:rPr lang="fr-FR" sz="2400" dirty="0" smtClean="0">
                <a:latin typeface="+mj-lt"/>
              </a:rPr>
              <a:t>Il fait le lien avec la stratégie</a:t>
            </a:r>
          </a:p>
          <a:p>
            <a:pPr marL="1120776" lvl="1" indent="-360363">
              <a:buClr>
                <a:srgbClr val="003399"/>
              </a:buClr>
              <a:buSzPct val="125000"/>
              <a:buFont typeface="Wingdings" pitchFamily="2" charset="2"/>
              <a:buChar char="§"/>
            </a:pPr>
            <a:endParaRPr lang="en-US" sz="2000" dirty="0">
              <a:latin typeface="+mj-lt"/>
            </a:endParaRP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24217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Le BSC sert d’instrument de mesure, mais il peut aussi aider à la mise en œuvre stratégique</a:t>
            </a:r>
            <a:endParaRPr lang="fr-FR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A124-20C3-4719-92B0-AFE59EE3930E}" type="datetime4">
              <a:rPr lang="en-US" smtClean="0"/>
              <a:t>June 13, 2014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Slide </a:t>
            </a:r>
            <a:fld id="{7523A8FC-9CDB-4AE6-8CDF-9F17C991E191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balanced</a:t>
            </a:r>
            <a:r>
              <a:rPr lang="fr-FR" dirty="0" smtClean="0"/>
              <a:t> </a:t>
            </a:r>
            <a:r>
              <a:rPr lang="fr-FR" dirty="0" err="1" smtClean="0"/>
              <a:t>scorecard</a:t>
            </a:r>
            <a:r>
              <a:rPr lang="fr-FR" dirty="0" smtClean="0"/>
              <a:t> traduit la mission et la stratégie de l’entreprise grâce à une série d’indicateurs qui forment un cadre pour l’exécution de la stratégie.</a:t>
            </a:r>
          </a:p>
          <a:p>
            <a:r>
              <a:rPr lang="fr-FR" dirty="0" smtClean="0"/>
              <a:t>Il aide à rendre les objectifs explicites – c’est important de savoir où l’on va !</a:t>
            </a:r>
          </a:p>
          <a:p>
            <a:r>
              <a:rPr lang="fr-FR" dirty="0" smtClean="0"/>
              <a:t>Cependant, la principale force du BSC réside dans les liens de cause à effet entre les indicateurs présents dans le BSC.</a:t>
            </a:r>
            <a:endParaRPr lang="fr-FR" dirty="0"/>
          </a:p>
        </p:txBody>
      </p:sp>
      <p:graphicFrame>
        <p:nvGraphicFramePr>
          <p:cNvPr id="1026" name="Object 18"/>
          <p:cNvGraphicFramePr>
            <a:graphicFrameLocks noChangeAspect="1"/>
          </p:cNvGraphicFramePr>
          <p:nvPr/>
        </p:nvGraphicFramePr>
        <p:xfrm>
          <a:off x="2577932" y="4797152"/>
          <a:ext cx="4349376" cy="1386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Visio" r:id="rId4" imgW="8827482" imgH="2596846" progId="">
                  <p:embed/>
                </p:oleObj>
              </mc:Choice>
              <mc:Fallback>
                <p:oleObj name="Visio" r:id="rId4" imgW="8827482" imgH="259684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7932" y="4797152"/>
                        <a:ext cx="4349376" cy="13860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153590" y="6145560"/>
            <a:ext cx="25172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adapted from </a:t>
            </a:r>
            <a:r>
              <a:rPr lang="en-US" sz="1000" dirty="0" err="1" smtClean="0"/>
              <a:t>Horngren</a:t>
            </a:r>
            <a:r>
              <a:rPr lang="en-US" sz="1000" dirty="0" smtClean="0"/>
              <a:t> et al. (2011).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472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sz="2400" dirty="0" smtClean="0"/>
              <a:t>Développer des schémas de cause à effet est une des étapes centrales du développement du BSC</a:t>
            </a:r>
            <a:endParaRPr lang="fr-FR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4679-0822-4332-B4A3-0DDF6951F374}" type="datetime4">
              <a:rPr lang="en-US" smtClean="0"/>
              <a:t>June 13, 2014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Slide </a:t>
            </a:r>
            <a:fld id="{7523A8FC-9CDB-4AE6-8CDF-9F17C991E191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0" name="Picture 6" descr="horngren13_13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8554" y="1524001"/>
            <a:ext cx="5915734" cy="4750763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>
            <a:off x="153591" y="6145560"/>
            <a:ext cx="1792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 err="1" smtClean="0"/>
              <a:t>Horngren</a:t>
            </a:r>
            <a:r>
              <a:rPr lang="en-US" sz="1000" dirty="0" smtClean="0"/>
              <a:t> et al. (2011).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88542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96" y="0"/>
            <a:ext cx="8651304" cy="1052736"/>
          </a:xfrm>
        </p:spPr>
        <p:txBody>
          <a:bodyPr>
            <a:normAutofit/>
          </a:bodyPr>
          <a:lstStyle/>
          <a:p>
            <a:r>
              <a:rPr lang="fr-FR" sz="2700" dirty="0" smtClean="0"/>
              <a:t>Voici ci-dessous l’exemple du plan stratégique d’un émetteur de cartes de </a:t>
            </a:r>
            <a:r>
              <a:rPr lang="en-US" sz="2700" dirty="0" err="1" smtClean="0"/>
              <a:t>crédit</a:t>
            </a:r>
            <a:endParaRPr lang="en-US" sz="2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DB1F-D4E4-4687-A4DF-4434C38EB65B}" type="datetime4">
              <a:rPr lang="en-US" smtClean="0"/>
              <a:t>June 13, 2014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Slide </a:t>
            </a:r>
            <a:fld id="{7523A8FC-9CDB-4AE6-8CDF-9F17C991E191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8153" r="728"/>
          <a:stretch>
            <a:fillRect/>
          </a:stretch>
        </p:blipFill>
        <p:spPr bwMode="auto">
          <a:xfrm>
            <a:off x="2917818" y="1412777"/>
            <a:ext cx="3980595" cy="498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10"/>
          <p:cNvSpPr txBox="1"/>
          <p:nvPr/>
        </p:nvSpPr>
        <p:spPr>
          <a:xfrm>
            <a:off x="153590" y="6145560"/>
            <a:ext cx="27525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The Balanced Scorecard Institute (2009).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7578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80728"/>
          </a:xfrm>
        </p:spPr>
        <p:txBody>
          <a:bodyPr>
            <a:normAutofit/>
          </a:bodyPr>
          <a:lstStyle/>
          <a:p>
            <a:r>
              <a:rPr lang="fr-FR" sz="2400" dirty="0" smtClean="0"/>
              <a:t>Et voici une version (simplifiée) du plan stratégique d’une compagnie aérienne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2756-A758-4A84-841D-C6BC6C1951DD}" type="datetime4">
              <a:rPr lang="en-US" smtClean="0"/>
              <a:t>June 13, 2014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Slide </a:t>
            </a:r>
            <a:fld id="{7523A8FC-9CDB-4AE6-8CDF-9F17C991E191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9" y="1820764"/>
            <a:ext cx="3402623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10"/>
          <p:cNvSpPr txBox="1"/>
          <p:nvPr/>
        </p:nvSpPr>
        <p:spPr>
          <a:xfrm>
            <a:off x="153590" y="6145560"/>
            <a:ext cx="27525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The Balanced Scorecard Institute (2008).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4164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ea typeface="MS Gothic"/>
                <a:cs typeface="MS Gothic"/>
              </a:rPr>
              <a:t> </a:t>
            </a:r>
            <a:r>
              <a:rPr lang="fr-FR" dirty="0" smtClean="0">
                <a:ea typeface="MS Gothic"/>
                <a:cs typeface="MS Gothic"/>
              </a:rPr>
              <a:t>stratégie multicritères</a:t>
            </a:r>
            <a:r>
              <a:rPr lang="fr-FR" dirty="0" smtClean="0"/>
              <a:t> : Exemple de la Croix Rouge au Kenya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25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Les plans stratégiques aident autant les entreprises que les ONG à déployer la stratégie</a:t>
            </a:r>
            <a:endParaRPr lang="fr-FR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F6FE-76A6-4FC3-B79A-DA3AFA8EB5BF}" type="datetime4">
              <a:rPr lang="en-US" smtClean="0"/>
              <a:t>June 13, 2014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Slide </a:t>
            </a:r>
            <a:fld id="{7523A8FC-9CDB-4AE6-8CDF-9F17C991E191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492" y="1436672"/>
            <a:ext cx="5982203" cy="487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7"/>
          <p:cNvSpPr txBox="1">
            <a:spLocks noChangeArrowheads="1"/>
          </p:cNvSpPr>
          <p:nvPr/>
        </p:nvSpPr>
        <p:spPr bwMode="auto">
          <a:xfrm>
            <a:off x="118582" y="6165850"/>
            <a:ext cx="3175997" cy="24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en-US" sz="1000" dirty="0"/>
              <a:t>Source: </a:t>
            </a:r>
            <a:r>
              <a:rPr lang="en-US" sz="1000" dirty="0" smtClean="0"/>
              <a:t>Kenya Red Cross &amp; Balanced Scorecard Institute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62779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44624"/>
            <a:ext cx="8686800" cy="1373014"/>
          </a:xfrm>
        </p:spPr>
        <p:txBody>
          <a:bodyPr>
            <a:normAutofit/>
          </a:bodyPr>
          <a:lstStyle/>
          <a:p>
            <a:r>
              <a:rPr lang="fr-FR" sz="2800" dirty="0" smtClean="0"/>
              <a:t>Un “bon” BSC aide à déployer la stratégie</a:t>
            </a:r>
            <a:endParaRPr lang="fr-F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CC8B-5BFC-4296-8E48-531ACE746ACB}" type="datetime4">
              <a:rPr lang="en-US" smtClean="0"/>
              <a:t>June 13, 2014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Slide </a:t>
            </a:r>
            <a:fld id="{7523A8FC-9CDB-4AE6-8CDF-9F17C991E191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7892" y="1484784"/>
            <a:ext cx="8770388" cy="4783886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/>
              <a:t>LE BSC raconte l’histoire de la stratégie de l’entreprise, articulant la séquence des relations de cause à effet – les liens entre les différentes perspectives et activités décrivant comment la stratégie sera mise en place.</a:t>
            </a:r>
          </a:p>
          <a:p>
            <a:pPr algn="just"/>
            <a:r>
              <a:rPr lang="fr-FR" dirty="0" smtClean="0"/>
              <a:t>Il aide à communiquer la stratégie à tous les membres de l’entreprise en traduisant la stratégie en une série d’objectifs opérationnels compréhensibles par tous.</a:t>
            </a:r>
          </a:p>
          <a:p>
            <a:pPr algn="just"/>
            <a:r>
              <a:rPr lang="fr-FR" dirty="0" smtClean="0"/>
              <a:t>Il limite le nombre de mesures, en identifiant les plus importantes.</a:t>
            </a:r>
          </a:p>
          <a:p>
            <a:pPr algn="just"/>
            <a:r>
              <a:rPr lang="fr-FR" dirty="0" smtClean="0"/>
              <a:t>Il souligne les arbitrages défavorables que peuvent faire les managers lorsqu’ils ne considèrent pas en même temps les mesures opérationnelles et financières.</a:t>
            </a:r>
          </a:p>
          <a:p>
            <a:endParaRPr lang="en-US" dirty="0"/>
          </a:p>
        </p:txBody>
      </p:sp>
      <p:sp>
        <p:nvSpPr>
          <p:cNvPr id="10" name="Textfeld 10"/>
          <p:cNvSpPr txBox="1"/>
          <p:nvPr/>
        </p:nvSpPr>
        <p:spPr>
          <a:xfrm>
            <a:off x="153591" y="6145560"/>
            <a:ext cx="1792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 err="1" smtClean="0"/>
              <a:t>Horngren</a:t>
            </a:r>
            <a:r>
              <a:rPr lang="en-US" sz="1000" dirty="0" smtClean="0"/>
              <a:t> et al. (2011).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41233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80728"/>
          </a:xfrm>
        </p:spPr>
        <p:txBody>
          <a:bodyPr>
            <a:normAutofit/>
          </a:bodyPr>
          <a:lstStyle/>
          <a:p>
            <a:r>
              <a:rPr lang="fr-FR" sz="2400" dirty="0" smtClean="0"/>
              <a:t>Mais attention à certains pièges lors de l’utilisation d’un BSC comme outil du management stratégique</a:t>
            </a:r>
            <a:endParaRPr lang="fr-FR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5949-8494-4087-B1FF-56182905885E}" type="datetime4">
              <a:rPr lang="en-US" smtClean="0"/>
              <a:t>June 13, 2014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Slide </a:t>
            </a:r>
            <a:fld id="{7523A8FC-9CDB-4AE6-8CDF-9F17C991E191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7892" y="1628800"/>
            <a:ext cx="8770388" cy="4104456"/>
          </a:xfrm>
        </p:spPr>
        <p:txBody>
          <a:bodyPr/>
          <a:lstStyle/>
          <a:p>
            <a:r>
              <a:rPr lang="fr-FR" sz="2000" dirty="0" smtClean="0"/>
              <a:t>Les liens de cause à effet ne sont pas toujours précis : ce sont simplement des hypothèses.</a:t>
            </a:r>
          </a:p>
          <a:p>
            <a:r>
              <a:rPr lang="fr-FR" sz="2000" dirty="0" smtClean="0"/>
              <a:t>Les managers ne devraient pas chercher des améliorations sur toutes les mesures, tout le temps.</a:t>
            </a:r>
          </a:p>
          <a:p>
            <a:r>
              <a:rPr lang="fr-FR" sz="2000" dirty="0" smtClean="0"/>
              <a:t>Les managers ne devraient pas seulement se préoccuper des mesures objectives : les mesures subjectives sont aussi importantes.</a:t>
            </a:r>
          </a:p>
          <a:p>
            <a:r>
              <a:rPr lang="fr-FR" sz="2000" dirty="0" smtClean="0"/>
              <a:t>Les managers devraient inclure à la fois les coûts et les bénéfices des initiatives du BSC : les coûts sont souvent oubliés.</a:t>
            </a:r>
          </a:p>
          <a:p>
            <a:r>
              <a:rPr lang="fr-FR" sz="2000" dirty="0" smtClean="0"/>
              <a:t>Les managers devraient aussi prendre en compte les mesures non financières lors de l’évaluation des salariés.</a:t>
            </a:r>
          </a:p>
          <a:p>
            <a:r>
              <a:rPr lang="fr-FR" sz="2000" dirty="0" smtClean="0"/>
              <a:t>Les managers ne devraient pas utiliser trop de mesures.</a:t>
            </a:r>
          </a:p>
          <a:p>
            <a:endParaRPr lang="fr-FR" dirty="0"/>
          </a:p>
        </p:txBody>
      </p:sp>
      <p:sp>
        <p:nvSpPr>
          <p:cNvPr id="8" name="Textfeld 10"/>
          <p:cNvSpPr txBox="1"/>
          <p:nvPr/>
        </p:nvSpPr>
        <p:spPr>
          <a:xfrm>
            <a:off x="153591" y="6145560"/>
            <a:ext cx="1792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 err="1" smtClean="0"/>
              <a:t>Horngren</a:t>
            </a:r>
            <a:r>
              <a:rPr lang="en-US" sz="1000" dirty="0" smtClean="0"/>
              <a:t> et al. (2011).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75136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1"/>
          </p:nvPr>
        </p:nvSpPr>
        <p:spPr bwMode="auto">
          <a:xfrm>
            <a:off x="68874" y="989014"/>
            <a:ext cx="8823080" cy="4016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>
          <a:xfrm>
            <a:off x="0" y="44624"/>
            <a:ext cx="8686800" cy="1008112"/>
          </a:xfrm>
        </p:spPr>
        <p:txBody>
          <a:bodyPr>
            <a:normAutofit/>
          </a:bodyPr>
          <a:lstStyle/>
          <a:p>
            <a:pPr eaLnBrk="1" hangingPunct="1"/>
            <a:r>
              <a:rPr lang="fr-FR" sz="2400" dirty="0" smtClean="0"/>
              <a:t>Le BSC est plus qu'un simple instrument de mesure de la performance</a:t>
            </a:r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AC604A9-FCE9-4B7D-883C-01CC24D425D2}" type="datetime4">
              <a:rPr lang="en-US" smtClean="0"/>
              <a:t>June 13, 2014</a:t>
            </a:fld>
            <a:endParaRPr lang="de-DE" smtClean="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Slide </a:t>
            </a:r>
            <a:fld id="{AFDFD2C7-71C7-442B-A335-97160008F098}" type="slidenum">
              <a:rPr lang="de-DE" smtClean="0"/>
              <a:pPr/>
              <a:t>28</a:t>
            </a:fld>
            <a:endParaRPr lang="de-DE" smtClean="0"/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1511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77932" y="1412777"/>
            <a:ext cx="3788729" cy="2898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762000"/>
            <a:r>
              <a:rPr lang="en-US" sz="1300" dirty="0"/>
              <a:t>1</a:t>
            </a:r>
            <a:r>
              <a:rPr lang="en-US" sz="1300"/>
              <a:t>. </a:t>
            </a:r>
            <a:r>
              <a:rPr lang="en-US" sz="1300" smtClean="0"/>
              <a:t>Traduire la vision et la Stratégie</a:t>
            </a:r>
          </a:p>
        </p:txBody>
      </p:sp>
      <p:sp>
        <p:nvSpPr>
          <p:cNvPr id="8" name="Freeform 6"/>
          <p:cNvSpPr>
            <a:spLocks/>
          </p:cNvSpPr>
          <p:nvPr>
            <p:custDataLst>
              <p:tags r:id="rId2"/>
            </p:custDataLst>
          </p:nvPr>
        </p:nvSpPr>
        <p:spPr bwMode="auto">
          <a:xfrm flipH="1">
            <a:off x="5920154" y="4643439"/>
            <a:ext cx="1072662" cy="1144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"/>
              </a:cxn>
              <a:cxn ang="0">
                <a:pos x="0" y="63"/>
              </a:cxn>
              <a:cxn ang="0">
                <a:pos x="0" y="157"/>
              </a:cxn>
              <a:cxn ang="0">
                <a:pos x="0" y="203"/>
              </a:cxn>
              <a:cxn ang="0">
                <a:pos x="16" y="250"/>
              </a:cxn>
              <a:cxn ang="0">
                <a:pos x="75" y="329"/>
              </a:cxn>
              <a:cxn ang="0">
                <a:pos x="113" y="376"/>
              </a:cxn>
              <a:cxn ang="0">
                <a:pos x="156" y="407"/>
              </a:cxn>
              <a:cxn ang="0">
                <a:pos x="252" y="470"/>
              </a:cxn>
              <a:cxn ang="0">
                <a:pos x="349" y="517"/>
              </a:cxn>
              <a:cxn ang="0">
                <a:pos x="435" y="548"/>
              </a:cxn>
              <a:cxn ang="0">
                <a:pos x="499" y="579"/>
              </a:cxn>
              <a:cxn ang="0">
                <a:pos x="516" y="579"/>
              </a:cxn>
              <a:cxn ang="0">
                <a:pos x="521" y="579"/>
              </a:cxn>
              <a:cxn ang="0">
                <a:pos x="516" y="720"/>
              </a:cxn>
              <a:cxn ang="0">
                <a:pos x="725" y="548"/>
              </a:cxn>
              <a:cxn ang="0">
                <a:pos x="532" y="282"/>
              </a:cxn>
              <a:cxn ang="0">
                <a:pos x="526" y="423"/>
              </a:cxn>
              <a:cxn ang="0">
                <a:pos x="521" y="423"/>
              </a:cxn>
              <a:cxn ang="0">
                <a:pos x="505" y="423"/>
              </a:cxn>
              <a:cxn ang="0">
                <a:pos x="440" y="391"/>
              </a:cxn>
              <a:cxn ang="0">
                <a:pos x="354" y="360"/>
              </a:cxn>
              <a:cxn ang="0">
                <a:pos x="258" y="313"/>
              </a:cxn>
              <a:cxn ang="0">
                <a:pos x="161" y="250"/>
              </a:cxn>
              <a:cxn ang="0">
                <a:pos x="75" y="172"/>
              </a:cxn>
              <a:cxn ang="0">
                <a:pos x="16" y="94"/>
              </a:cxn>
              <a:cxn ang="0">
                <a:pos x="0" y="47"/>
              </a:cxn>
              <a:cxn ang="0">
                <a:pos x="0" y="0"/>
              </a:cxn>
            </a:cxnLst>
            <a:rect l="0" t="0" r="r" b="b"/>
            <a:pathLst>
              <a:path w="726" h="721">
                <a:moveTo>
                  <a:pt x="0" y="0"/>
                </a:moveTo>
                <a:lnTo>
                  <a:pt x="0" y="16"/>
                </a:lnTo>
                <a:lnTo>
                  <a:pt x="0" y="63"/>
                </a:lnTo>
                <a:lnTo>
                  <a:pt x="0" y="157"/>
                </a:lnTo>
                <a:lnTo>
                  <a:pt x="0" y="203"/>
                </a:lnTo>
                <a:lnTo>
                  <a:pt x="16" y="250"/>
                </a:lnTo>
                <a:lnTo>
                  <a:pt x="75" y="329"/>
                </a:lnTo>
                <a:lnTo>
                  <a:pt x="113" y="376"/>
                </a:lnTo>
                <a:lnTo>
                  <a:pt x="156" y="407"/>
                </a:lnTo>
                <a:lnTo>
                  <a:pt x="252" y="470"/>
                </a:lnTo>
                <a:lnTo>
                  <a:pt x="349" y="517"/>
                </a:lnTo>
                <a:lnTo>
                  <a:pt x="435" y="548"/>
                </a:lnTo>
                <a:lnTo>
                  <a:pt x="499" y="579"/>
                </a:lnTo>
                <a:lnTo>
                  <a:pt x="516" y="579"/>
                </a:lnTo>
                <a:lnTo>
                  <a:pt x="521" y="579"/>
                </a:lnTo>
                <a:lnTo>
                  <a:pt x="516" y="720"/>
                </a:lnTo>
                <a:lnTo>
                  <a:pt x="725" y="548"/>
                </a:lnTo>
                <a:lnTo>
                  <a:pt x="532" y="282"/>
                </a:lnTo>
                <a:lnTo>
                  <a:pt x="526" y="423"/>
                </a:lnTo>
                <a:lnTo>
                  <a:pt x="521" y="423"/>
                </a:lnTo>
                <a:lnTo>
                  <a:pt x="505" y="423"/>
                </a:lnTo>
                <a:lnTo>
                  <a:pt x="440" y="391"/>
                </a:lnTo>
                <a:lnTo>
                  <a:pt x="354" y="360"/>
                </a:lnTo>
                <a:lnTo>
                  <a:pt x="258" y="313"/>
                </a:lnTo>
                <a:lnTo>
                  <a:pt x="161" y="250"/>
                </a:lnTo>
                <a:lnTo>
                  <a:pt x="75" y="172"/>
                </a:lnTo>
                <a:lnTo>
                  <a:pt x="16" y="94"/>
                </a:lnTo>
                <a:lnTo>
                  <a:pt x="0" y="47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13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3008435" y="5756275"/>
            <a:ext cx="2441331" cy="6899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/>
            <a:r>
              <a:rPr lang="en-US" sz="1300"/>
              <a:t>3. </a:t>
            </a:r>
            <a:r>
              <a:rPr lang="en-US" sz="1300" smtClean="0"/>
              <a:t>Planifier les initiatives stratégiques et les mesures opérationnelles (Set de mesures)</a:t>
            </a:r>
            <a:endParaRPr lang="en-US" sz="1300"/>
          </a:p>
        </p:txBody>
      </p:sp>
      <p:sp>
        <p:nvSpPr>
          <p:cNvPr id="10" name="Freeform 9"/>
          <p:cNvSpPr>
            <a:spLocks/>
          </p:cNvSpPr>
          <p:nvPr>
            <p:custDataLst>
              <p:tags r:id="rId4"/>
            </p:custDataLst>
          </p:nvPr>
        </p:nvSpPr>
        <p:spPr bwMode="auto">
          <a:xfrm flipH="1">
            <a:off x="1460990" y="4635501"/>
            <a:ext cx="1063869" cy="1152525"/>
          </a:xfrm>
          <a:custGeom>
            <a:avLst/>
            <a:gdLst/>
            <a:ahLst/>
            <a:cxnLst>
              <a:cxn ang="0">
                <a:pos x="0" y="725"/>
              </a:cxn>
              <a:cxn ang="0">
                <a:pos x="16" y="725"/>
              </a:cxn>
              <a:cxn ang="0">
                <a:pos x="63" y="725"/>
              </a:cxn>
              <a:cxn ang="0">
                <a:pos x="157" y="725"/>
              </a:cxn>
              <a:cxn ang="0">
                <a:pos x="203" y="725"/>
              </a:cxn>
              <a:cxn ang="0">
                <a:pos x="250" y="709"/>
              </a:cxn>
              <a:cxn ang="0">
                <a:pos x="329" y="650"/>
              </a:cxn>
              <a:cxn ang="0">
                <a:pos x="376" y="612"/>
              </a:cxn>
              <a:cxn ang="0">
                <a:pos x="407" y="569"/>
              </a:cxn>
              <a:cxn ang="0">
                <a:pos x="470" y="473"/>
              </a:cxn>
              <a:cxn ang="0">
                <a:pos x="517" y="376"/>
              </a:cxn>
              <a:cxn ang="0">
                <a:pos x="548" y="290"/>
              </a:cxn>
              <a:cxn ang="0">
                <a:pos x="579" y="226"/>
              </a:cxn>
              <a:cxn ang="0">
                <a:pos x="579" y="209"/>
              </a:cxn>
              <a:cxn ang="0">
                <a:pos x="579" y="204"/>
              </a:cxn>
              <a:cxn ang="0">
                <a:pos x="720" y="209"/>
              </a:cxn>
              <a:cxn ang="0">
                <a:pos x="548" y="0"/>
              </a:cxn>
              <a:cxn ang="0">
                <a:pos x="282" y="193"/>
              </a:cxn>
              <a:cxn ang="0">
                <a:pos x="423" y="199"/>
              </a:cxn>
              <a:cxn ang="0">
                <a:pos x="423" y="204"/>
              </a:cxn>
              <a:cxn ang="0">
                <a:pos x="423" y="220"/>
              </a:cxn>
              <a:cxn ang="0">
                <a:pos x="391" y="285"/>
              </a:cxn>
              <a:cxn ang="0">
                <a:pos x="360" y="371"/>
              </a:cxn>
              <a:cxn ang="0">
                <a:pos x="313" y="467"/>
              </a:cxn>
              <a:cxn ang="0">
                <a:pos x="250" y="564"/>
              </a:cxn>
              <a:cxn ang="0">
                <a:pos x="172" y="650"/>
              </a:cxn>
              <a:cxn ang="0">
                <a:pos x="94" y="709"/>
              </a:cxn>
              <a:cxn ang="0">
                <a:pos x="47" y="725"/>
              </a:cxn>
              <a:cxn ang="0">
                <a:pos x="0" y="725"/>
              </a:cxn>
            </a:cxnLst>
            <a:rect l="0" t="0" r="r" b="b"/>
            <a:pathLst>
              <a:path w="721" h="726">
                <a:moveTo>
                  <a:pt x="0" y="725"/>
                </a:moveTo>
                <a:lnTo>
                  <a:pt x="16" y="725"/>
                </a:lnTo>
                <a:lnTo>
                  <a:pt x="63" y="725"/>
                </a:lnTo>
                <a:lnTo>
                  <a:pt x="157" y="725"/>
                </a:lnTo>
                <a:lnTo>
                  <a:pt x="203" y="725"/>
                </a:lnTo>
                <a:lnTo>
                  <a:pt x="250" y="709"/>
                </a:lnTo>
                <a:lnTo>
                  <a:pt x="329" y="650"/>
                </a:lnTo>
                <a:lnTo>
                  <a:pt x="376" y="612"/>
                </a:lnTo>
                <a:lnTo>
                  <a:pt x="407" y="569"/>
                </a:lnTo>
                <a:lnTo>
                  <a:pt x="470" y="473"/>
                </a:lnTo>
                <a:lnTo>
                  <a:pt x="517" y="376"/>
                </a:lnTo>
                <a:lnTo>
                  <a:pt x="548" y="290"/>
                </a:lnTo>
                <a:lnTo>
                  <a:pt x="579" y="226"/>
                </a:lnTo>
                <a:lnTo>
                  <a:pt x="579" y="209"/>
                </a:lnTo>
                <a:lnTo>
                  <a:pt x="579" y="204"/>
                </a:lnTo>
                <a:lnTo>
                  <a:pt x="720" y="209"/>
                </a:lnTo>
                <a:lnTo>
                  <a:pt x="548" y="0"/>
                </a:lnTo>
                <a:lnTo>
                  <a:pt x="282" y="193"/>
                </a:lnTo>
                <a:lnTo>
                  <a:pt x="423" y="199"/>
                </a:lnTo>
                <a:lnTo>
                  <a:pt x="423" y="204"/>
                </a:lnTo>
                <a:lnTo>
                  <a:pt x="423" y="220"/>
                </a:lnTo>
                <a:lnTo>
                  <a:pt x="391" y="285"/>
                </a:lnTo>
                <a:lnTo>
                  <a:pt x="360" y="371"/>
                </a:lnTo>
                <a:lnTo>
                  <a:pt x="313" y="467"/>
                </a:lnTo>
                <a:lnTo>
                  <a:pt x="250" y="564"/>
                </a:lnTo>
                <a:lnTo>
                  <a:pt x="172" y="650"/>
                </a:lnTo>
                <a:lnTo>
                  <a:pt x="94" y="709"/>
                </a:lnTo>
                <a:lnTo>
                  <a:pt x="47" y="725"/>
                </a:lnTo>
                <a:lnTo>
                  <a:pt x="0" y="725"/>
                </a:lnTo>
              </a:path>
            </a:pathLst>
          </a:custGeom>
          <a:solidFill>
            <a:schemeClr val="folHlink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>
            <p:custDataLst>
              <p:tags r:id="rId5"/>
            </p:custDataLst>
          </p:nvPr>
        </p:nvSpPr>
        <p:spPr bwMode="auto">
          <a:xfrm flipH="1">
            <a:off x="1460989" y="1692275"/>
            <a:ext cx="1072662" cy="1144588"/>
          </a:xfrm>
          <a:custGeom>
            <a:avLst/>
            <a:gdLst/>
            <a:ahLst/>
            <a:cxnLst>
              <a:cxn ang="0">
                <a:pos x="725" y="720"/>
              </a:cxn>
              <a:cxn ang="0">
                <a:pos x="725" y="704"/>
              </a:cxn>
              <a:cxn ang="0">
                <a:pos x="725" y="657"/>
              </a:cxn>
              <a:cxn ang="0">
                <a:pos x="725" y="563"/>
              </a:cxn>
              <a:cxn ang="0">
                <a:pos x="725" y="517"/>
              </a:cxn>
              <a:cxn ang="0">
                <a:pos x="709" y="470"/>
              </a:cxn>
              <a:cxn ang="0">
                <a:pos x="650" y="391"/>
              </a:cxn>
              <a:cxn ang="0">
                <a:pos x="612" y="344"/>
              </a:cxn>
              <a:cxn ang="0">
                <a:pos x="569" y="313"/>
              </a:cxn>
              <a:cxn ang="0">
                <a:pos x="473" y="250"/>
              </a:cxn>
              <a:cxn ang="0">
                <a:pos x="376" y="203"/>
              </a:cxn>
              <a:cxn ang="0">
                <a:pos x="290" y="172"/>
              </a:cxn>
              <a:cxn ang="0">
                <a:pos x="226" y="141"/>
              </a:cxn>
              <a:cxn ang="0">
                <a:pos x="209" y="141"/>
              </a:cxn>
              <a:cxn ang="0">
                <a:pos x="204" y="141"/>
              </a:cxn>
              <a:cxn ang="0">
                <a:pos x="209" y="0"/>
              </a:cxn>
              <a:cxn ang="0">
                <a:pos x="0" y="172"/>
              </a:cxn>
              <a:cxn ang="0">
                <a:pos x="193" y="438"/>
              </a:cxn>
              <a:cxn ang="0">
                <a:pos x="199" y="297"/>
              </a:cxn>
              <a:cxn ang="0">
                <a:pos x="204" y="297"/>
              </a:cxn>
              <a:cxn ang="0">
                <a:pos x="220" y="297"/>
              </a:cxn>
              <a:cxn ang="0">
                <a:pos x="285" y="329"/>
              </a:cxn>
              <a:cxn ang="0">
                <a:pos x="371" y="360"/>
              </a:cxn>
              <a:cxn ang="0">
                <a:pos x="467" y="407"/>
              </a:cxn>
              <a:cxn ang="0">
                <a:pos x="564" y="470"/>
              </a:cxn>
              <a:cxn ang="0">
                <a:pos x="650" y="548"/>
              </a:cxn>
              <a:cxn ang="0">
                <a:pos x="709" y="626"/>
              </a:cxn>
              <a:cxn ang="0">
                <a:pos x="725" y="673"/>
              </a:cxn>
              <a:cxn ang="0">
                <a:pos x="725" y="720"/>
              </a:cxn>
            </a:cxnLst>
            <a:rect l="0" t="0" r="r" b="b"/>
            <a:pathLst>
              <a:path w="726" h="721">
                <a:moveTo>
                  <a:pt x="725" y="720"/>
                </a:moveTo>
                <a:lnTo>
                  <a:pt x="725" y="704"/>
                </a:lnTo>
                <a:lnTo>
                  <a:pt x="725" y="657"/>
                </a:lnTo>
                <a:lnTo>
                  <a:pt x="725" y="563"/>
                </a:lnTo>
                <a:lnTo>
                  <a:pt x="725" y="517"/>
                </a:lnTo>
                <a:lnTo>
                  <a:pt x="709" y="470"/>
                </a:lnTo>
                <a:lnTo>
                  <a:pt x="650" y="391"/>
                </a:lnTo>
                <a:lnTo>
                  <a:pt x="612" y="344"/>
                </a:lnTo>
                <a:lnTo>
                  <a:pt x="569" y="313"/>
                </a:lnTo>
                <a:lnTo>
                  <a:pt x="473" y="250"/>
                </a:lnTo>
                <a:lnTo>
                  <a:pt x="376" y="203"/>
                </a:lnTo>
                <a:lnTo>
                  <a:pt x="290" y="172"/>
                </a:lnTo>
                <a:lnTo>
                  <a:pt x="226" y="141"/>
                </a:lnTo>
                <a:lnTo>
                  <a:pt x="209" y="141"/>
                </a:lnTo>
                <a:lnTo>
                  <a:pt x="204" y="141"/>
                </a:lnTo>
                <a:lnTo>
                  <a:pt x="209" y="0"/>
                </a:lnTo>
                <a:lnTo>
                  <a:pt x="0" y="172"/>
                </a:lnTo>
                <a:lnTo>
                  <a:pt x="193" y="438"/>
                </a:lnTo>
                <a:lnTo>
                  <a:pt x="199" y="297"/>
                </a:lnTo>
                <a:lnTo>
                  <a:pt x="204" y="297"/>
                </a:lnTo>
                <a:lnTo>
                  <a:pt x="220" y="297"/>
                </a:lnTo>
                <a:lnTo>
                  <a:pt x="285" y="329"/>
                </a:lnTo>
                <a:lnTo>
                  <a:pt x="371" y="360"/>
                </a:lnTo>
                <a:lnTo>
                  <a:pt x="467" y="407"/>
                </a:lnTo>
                <a:lnTo>
                  <a:pt x="564" y="470"/>
                </a:lnTo>
                <a:lnTo>
                  <a:pt x="650" y="548"/>
                </a:lnTo>
                <a:lnTo>
                  <a:pt x="709" y="626"/>
                </a:lnTo>
                <a:lnTo>
                  <a:pt x="725" y="673"/>
                </a:lnTo>
                <a:lnTo>
                  <a:pt x="725" y="720"/>
                </a:lnTo>
              </a:path>
            </a:pathLst>
          </a:custGeom>
          <a:solidFill>
            <a:schemeClr val="folHlink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16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flipH="1">
            <a:off x="199292" y="3417888"/>
            <a:ext cx="2057400" cy="6899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/>
            <a:r>
              <a:rPr lang="en-US" sz="1300"/>
              <a:t>4. </a:t>
            </a:r>
            <a:r>
              <a:rPr lang="en-US" sz="1300" smtClean="0"/>
              <a:t>Feedback stratégique, apprentissage et adaptation</a:t>
            </a:r>
            <a:endParaRPr lang="en-US" sz="1300"/>
          </a:p>
        </p:txBody>
      </p:sp>
      <p:sp>
        <p:nvSpPr>
          <p:cNvPr id="13" name="Oval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79785" y="1830389"/>
            <a:ext cx="3697166" cy="3824287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271463" indent="-271463">
              <a:buClr>
                <a:srgbClr val="C0C0C0"/>
              </a:buClr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21518" name="Oval 4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74074" y="3046413"/>
            <a:ext cx="1307123" cy="1390650"/>
          </a:xfrm>
          <a:prstGeom prst="ellipse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271463" indent="-271463">
              <a:buClr>
                <a:srgbClr val="C0C0C0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21519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07020" y="2189164"/>
            <a:ext cx="160020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en-US" sz="1600" smtClean="0"/>
              <a:t>Objectifs du BSC</a:t>
            </a:r>
            <a:endParaRPr lang="en-US" sz="1600"/>
          </a:p>
        </p:txBody>
      </p:sp>
      <p:sp>
        <p:nvSpPr>
          <p:cNvPr id="21520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07928" y="3127375"/>
            <a:ext cx="1216269" cy="10746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en-US" sz="1600" smtClean="0"/>
              <a:t>Mesurer la réalisation des objectifs</a:t>
            </a:r>
            <a:endParaRPr lang="en-US" sz="1600"/>
          </a:p>
        </p:txBody>
      </p:sp>
      <p:sp>
        <p:nvSpPr>
          <p:cNvPr id="21521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412881" y="4694239"/>
            <a:ext cx="1598734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en-US" sz="1600" smtClean="0"/>
              <a:t>Ajustement </a:t>
            </a:r>
          </a:p>
          <a:p>
            <a:pPr algn="ctr" defTabSz="762000"/>
            <a:r>
              <a:rPr lang="en-US" sz="1600" smtClean="0"/>
              <a:t>en cours</a:t>
            </a:r>
            <a:endParaRPr lang="en-US" sz="1600"/>
          </a:p>
        </p:txBody>
      </p:sp>
      <p:sp>
        <p:nvSpPr>
          <p:cNvPr id="21522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39866" y="3371850"/>
            <a:ext cx="1178169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en-US" sz="1600" smtClean="0"/>
              <a:t>Adaptation du BSC</a:t>
            </a:r>
            <a:endParaRPr lang="en-US" sz="1600"/>
          </a:p>
        </p:txBody>
      </p:sp>
      <p:grpSp>
        <p:nvGrpSpPr>
          <p:cNvPr id="2" name="Group 18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 flipH="1">
            <a:off x="3084635" y="4175125"/>
            <a:ext cx="2256692" cy="668338"/>
            <a:chOff x="2248" y="2520"/>
            <a:chExt cx="1425" cy="450"/>
          </a:xfrm>
        </p:grpSpPr>
        <p:sp>
          <p:nvSpPr>
            <p:cNvPr id="21543" name="Arc 19"/>
            <p:cNvSpPr>
              <a:spLocks/>
            </p:cNvSpPr>
            <p:nvPr/>
          </p:nvSpPr>
          <p:spPr bwMode="auto">
            <a:xfrm rot="5400000">
              <a:off x="3268" y="2565"/>
              <a:ext cx="450" cy="360"/>
            </a:xfrm>
            <a:custGeom>
              <a:avLst/>
              <a:gdLst>
                <a:gd name="T0" fmla="*/ 0 w 21593"/>
                <a:gd name="T1" fmla="*/ 0 h 21600"/>
                <a:gd name="T2" fmla="*/ 450 w 21593"/>
                <a:gd name="T3" fmla="*/ 351 h 21600"/>
                <a:gd name="T4" fmla="*/ 0 w 21593"/>
                <a:gd name="T5" fmla="*/ 360 h 21600"/>
                <a:gd name="T6" fmla="*/ 0 60000 65536"/>
                <a:gd name="T7" fmla="*/ 0 60000 65536"/>
                <a:gd name="T8" fmla="*/ 0 60000 65536"/>
                <a:gd name="T9" fmla="*/ 0 w 21593"/>
                <a:gd name="T10" fmla="*/ 0 h 21600"/>
                <a:gd name="T11" fmla="*/ 21593 w 2159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3" h="21600" fill="none" extrusionOk="0">
                  <a:moveTo>
                    <a:pt x="-1" y="0"/>
                  </a:moveTo>
                  <a:cubicBezTo>
                    <a:pt x="11720" y="0"/>
                    <a:pt x="21301" y="9346"/>
                    <a:pt x="21593" y="21062"/>
                  </a:cubicBezTo>
                </a:path>
                <a:path w="21593" h="21600" stroke="0" extrusionOk="0">
                  <a:moveTo>
                    <a:pt x="-1" y="0"/>
                  </a:moveTo>
                  <a:cubicBezTo>
                    <a:pt x="11720" y="0"/>
                    <a:pt x="21301" y="9346"/>
                    <a:pt x="21593" y="2106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4" name="Arc 20"/>
            <p:cNvSpPr>
              <a:spLocks/>
            </p:cNvSpPr>
            <p:nvPr/>
          </p:nvSpPr>
          <p:spPr bwMode="auto">
            <a:xfrm rot="10800000">
              <a:off x="2248" y="2520"/>
              <a:ext cx="359" cy="450"/>
            </a:xfrm>
            <a:custGeom>
              <a:avLst/>
              <a:gdLst>
                <a:gd name="T0" fmla="*/ 0 w 21600"/>
                <a:gd name="T1" fmla="*/ 0 h 21600"/>
                <a:gd name="T2" fmla="*/ 359 w 21600"/>
                <a:gd name="T3" fmla="*/ 450 h 21600"/>
                <a:gd name="T4" fmla="*/ 0 w 21600"/>
                <a:gd name="T5" fmla="*/ 45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 flipH="1">
            <a:off x="3077308" y="2478089"/>
            <a:ext cx="2259623" cy="668337"/>
            <a:chOff x="2243" y="1626"/>
            <a:chExt cx="1427" cy="453"/>
          </a:xfrm>
        </p:grpSpPr>
        <p:sp>
          <p:nvSpPr>
            <p:cNvPr id="21541" name="Arc 22"/>
            <p:cNvSpPr>
              <a:spLocks/>
            </p:cNvSpPr>
            <p:nvPr/>
          </p:nvSpPr>
          <p:spPr bwMode="auto">
            <a:xfrm>
              <a:off x="3311" y="1652"/>
              <a:ext cx="359" cy="427"/>
            </a:xfrm>
            <a:custGeom>
              <a:avLst/>
              <a:gdLst>
                <a:gd name="T0" fmla="*/ 0 w 21600"/>
                <a:gd name="T1" fmla="*/ 0 h 21600"/>
                <a:gd name="T2" fmla="*/ 359 w 21600"/>
                <a:gd name="T3" fmla="*/ 427 h 21600"/>
                <a:gd name="T4" fmla="*/ 0 w 21600"/>
                <a:gd name="T5" fmla="*/ 42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2" name="Arc 23"/>
            <p:cNvSpPr>
              <a:spLocks/>
            </p:cNvSpPr>
            <p:nvPr/>
          </p:nvSpPr>
          <p:spPr bwMode="auto">
            <a:xfrm rot="-5400000">
              <a:off x="2195" y="1674"/>
              <a:ext cx="453" cy="358"/>
            </a:xfrm>
            <a:custGeom>
              <a:avLst/>
              <a:gdLst>
                <a:gd name="T0" fmla="*/ 0 w 21600"/>
                <a:gd name="T1" fmla="*/ 0 h 21600"/>
                <a:gd name="T2" fmla="*/ 453 w 21600"/>
                <a:gd name="T3" fmla="*/ 358 h 21600"/>
                <a:gd name="T4" fmla="*/ 0 w 21600"/>
                <a:gd name="T5" fmla="*/ 35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25" name="AutoShape 2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 flipH="1">
            <a:off x="4022725" y="1855055"/>
            <a:ext cx="412750" cy="134815"/>
          </a:xfrm>
          <a:prstGeom prst="rightArrow">
            <a:avLst>
              <a:gd name="adj1" fmla="val 50000"/>
              <a:gd name="adj2" fmla="val 141317"/>
            </a:avLst>
          </a:prstGeom>
          <a:solidFill>
            <a:schemeClr val="folHlink"/>
          </a:soli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71463" indent="-271463">
              <a:buClr>
                <a:srgbClr val="C0C0C0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21526" name="AutoShape 2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10800000">
            <a:off x="2161443" y="3594100"/>
            <a:ext cx="364880" cy="133350"/>
          </a:xfrm>
          <a:prstGeom prst="rightArrow">
            <a:avLst>
              <a:gd name="adj1" fmla="val 50000"/>
              <a:gd name="adj2" fmla="val 148228"/>
            </a:avLst>
          </a:prstGeom>
          <a:solidFill>
            <a:schemeClr val="folHlink"/>
          </a:soli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71463" indent="-271463">
              <a:buClr>
                <a:srgbClr val="C0C0C0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21527" name="Oval 29"/>
          <p:cNvSpPr>
            <a:spLocks noChangeArrowheads="1"/>
          </p:cNvSpPr>
          <p:nvPr/>
        </p:nvSpPr>
        <p:spPr bwMode="auto">
          <a:xfrm>
            <a:off x="3836378" y="3308351"/>
            <a:ext cx="783981" cy="866775"/>
          </a:xfrm>
          <a:prstGeom prst="ellipse">
            <a:avLst/>
          </a:prstGeom>
          <a:solidFill>
            <a:srgbClr val="003399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000F"/>
              </a:buClr>
              <a:buSzPct val="120000"/>
              <a:buFont typeface="Marlett" pitchFamily="2" charset="2"/>
              <a:buChar char="f"/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1528" name="Rectangle 30"/>
          <p:cNvSpPr>
            <a:spLocks noChangeArrowheads="1"/>
          </p:cNvSpPr>
          <p:nvPr/>
        </p:nvSpPr>
        <p:spPr bwMode="auto">
          <a:xfrm>
            <a:off x="3821724" y="3514725"/>
            <a:ext cx="813289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de-DE" sz="1200" smtClean="0">
                <a:solidFill>
                  <a:schemeClr val="bg1"/>
                </a:solidFill>
              </a:rPr>
              <a:t>Reporting court-terme</a:t>
            </a:r>
            <a:endParaRPr lang="de-DE" sz="1200">
              <a:solidFill>
                <a:schemeClr val="bg1"/>
              </a:solidFill>
            </a:endParaRPr>
          </a:p>
        </p:txBody>
      </p:sp>
      <p:sp>
        <p:nvSpPr>
          <p:cNvPr id="30" name="Freeform 31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7520354" y="4913313"/>
            <a:ext cx="345831" cy="368300"/>
          </a:xfrm>
          <a:custGeom>
            <a:avLst/>
            <a:gdLst/>
            <a:ahLst/>
            <a:cxnLst>
              <a:cxn ang="0">
                <a:pos x="725" y="720"/>
              </a:cxn>
              <a:cxn ang="0">
                <a:pos x="725" y="704"/>
              </a:cxn>
              <a:cxn ang="0">
                <a:pos x="725" y="657"/>
              </a:cxn>
              <a:cxn ang="0">
                <a:pos x="725" y="563"/>
              </a:cxn>
              <a:cxn ang="0">
                <a:pos x="725" y="517"/>
              </a:cxn>
              <a:cxn ang="0">
                <a:pos x="709" y="470"/>
              </a:cxn>
              <a:cxn ang="0">
                <a:pos x="650" y="391"/>
              </a:cxn>
              <a:cxn ang="0">
                <a:pos x="612" y="344"/>
              </a:cxn>
              <a:cxn ang="0">
                <a:pos x="569" y="313"/>
              </a:cxn>
              <a:cxn ang="0">
                <a:pos x="473" y="250"/>
              </a:cxn>
              <a:cxn ang="0">
                <a:pos x="376" y="203"/>
              </a:cxn>
              <a:cxn ang="0">
                <a:pos x="290" y="172"/>
              </a:cxn>
              <a:cxn ang="0">
                <a:pos x="226" y="141"/>
              </a:cxn>
              <a:cxn ang="0">
                <a:pos x="209" y="141"/>
              </a:cxn>
              <a:cxn ang="0">
                <a:pos x="204" y="141"/>
              </a:cxn>
              <a:cxn ang="0">
                <a:pos x="209" y="0"/>
              </a:cxn>
              <a:cxn ang="0">
                <a:pos x="0" y="172"/>
              </a:cxn>
              <a:cxn ang="0">
                <a:pos x="193" y="438"/>
              </a:cxn>
              <a:cxn ang="0">
                <a:pos x="199" y="297"/>
              </a:cxn>
              <a:cxn ang="0">
                <a:pos x="204" y="297"/>
              </a:cxn>
              <a:cxn ang="0">
                <a:pos x="220" y="297"/>
              </a:cxn>
              <a:cxn ang="0">
                <a:pos x="285" y="329"/>
              </a:cxn>
              <a:cxn ang="0">
                <a:pos x="371" y="360"/>
              </a:cxn>
              <a:cxn ang="0">
                <a:pos x="467" y="407"/>
              </a:cxn>
              <a:cxn ang="0">
                <a:pos x="564" y="470"/>
              </a:cxn>
              <a:cxn ang="0">
                <a:pos x="650" y="548"/>
              </a:cxn>
              <a:cxn ang="0">
                <a:pos x="709" y="626"/>
              </a:cxn>
              <a:cxn ang="0">
                <a:pos x="725" y="673"/>
              </a:cxn>
              <a:cxn ang="0">
                <a:pos x="725" y="720"/>
              </a:cxn>
            </a:cxnLst>
            <a:rect l="0" t="0" r="r" b="b"/>
            <a:pathLst>
              <a:path w="726" h="721">
                <a:moveTo>
                  <a:pt x="725" y="720"/>
                </a:moveTo>
                <a:lnTo>
                  <a:pt x="725" y="704"/>
                </a:lnTo>
                <a:lnTo>
                  <a:pt x="725" y="657"/>
                </a:lnTo>
                <a:lnTo>
                  <a:pt x="725" y="563"/>
                </a:lnTo>
                <a:lnTo>
                  <a:pt x="725" y="517"/>
                </a:lnTo>
                <a:lnTo>
                  <a:pt x="709" y="470"/>
                </a:lnTo>
                <a:lnTo>
                  <a:pt x="650" y="391"/>
                </a:lnTo>
                <a:lnTo>
                  <a:pt x="612" y="344"/>
                </a:lnTo>
                <a:lnTo>
                  <a:pt x="569" y="313"/>
                </a:lnTo>
                <a:lnTo>
                  <a:pt x="473" y="250"/>
                </a:lnTo>
                <a:lnTo>
                  <a:pt x="376" y="203"/>
                </a:lnTo>
                <a:lnTo>
                  <a:pt x="290" y="172"/>
                </a:lnTo>
                <a:lnTo>
                  <a:pt x="226" y="141"/>
                </a:lnTo>
                <a:lnTo>
                  <a:pt x="209" y="141"/>
                </a:lnTo>
                <a:lnTo>
                  <a:pt x="204" y="141"/>
                </a:lnTo>
                <a:lnTo>
                  <a:pt x="209" y="0"/>
                </a:lnTo>
                <a:lnTo>
                  <a:pt x="0" y="172"/>
                </a:lnTo>
                <a:lnTo>
                  <a:pt x="193" y="438"/>
                </a:lnTo>
                <a:lnTo>
                  <a:pt x="199" y="297"/>
                </a:lnTo>
                <a:lnTo>
                  <a:pt x="204" y="297"/>
                </a:lnTo>
                <a:lnTo>
                  <a:pt x="220" y="297"/>
                </a:lnTo>
                <a:lnTo>
                  <a:pt x="285" y="329"/>
                </a:lnTo>
                <a:lnTo>
                  <a:pt x="371" y="360"/>
                </a:lnTo>
                <a:lnTo>
                  <a:pt x="467" y="407"/>
                </a:lnTo>
                <a:lnTo>
                  <a:pt x="564" y="470"/>
                </a:lnTo>
                <a:lnTo>
                  <a:pt x="650" y="548"/>
                </a:lnTo>
                <a:lnTo>
                  <a:pt x="709" y="626"/>
                </a:lnTo>
                <a:lnTo>
                  <a:pt x="725" y="673"/>
                </a:lnTo>
                <a:lnTo>
                  <a:pt x="725" y="720"/>
                </a:lnTo>
              </a:path>
            </a:pathLst>
          </a:custGeom>
          <a:solidFill>
            <a:schemeClr val="folHlink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30" name="Oval 3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548197" y="5395914"/>
            <a:ext cx="274026" cy="295275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marL="271463" indent="-271463">
              <a:buClr>
                <a:srgbClr val="C0C0C0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21531" name="Arc 33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7618535" y="5502276"/>
            <a:ext cx="133350" cy="168275"/>
          </a:xfrm>
          <a:custGeom>
            <a:avLst/>
            <a:gdLst>
              <a:gd name="T0" fmla="*/ 0 w 18247"/>
              <a:gd name="T1" fmla="*/ 0 h 21600"/>
              <a:gd name="T2" fmla="*/ 144462 w 18247"/>
              <a:gd name="T3" fmla="*/ 78225 h 21600"/>
              <a:gd name="T4" fmla="*/ 0 w 18247"/>
              <a:gd name="T5" fmla="*/ 168275 h 21600"/>
              <a:gd name="T6" fmla="*/ 0 60000 65536"/>
              <a:gd name="T7" fmla="*/ 0 60000 65536"/>
              <a:gd name="T8" fmla="*/ 0 60000 65536"/>
              <a:gd name="T9" fmla="*/ 0 w 18247"/>
              <a:gd name="T10" fmla="*/ 0 h 21600"/>
              <a:gd name="T11" fmla="*/ 18247 w 182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47" h="21600" fill="none" extrusionOk="0">
                <a:moveTo>
                  <a:pt x="-1" y="0"/>
                </a:moveTo>
                <a:cubicBezTo>
                  <a:pt x="7400" y="0"/>
                  <a:pt x="14286" y="3789"/>
                  <a:pt x="18246" y="10041"/>
                </a:cubicBezTo>
              </a:path>
              <a:path w="18247" h="21600" stroke="0" extrusionOk="0">
                <a:moveTo>
                  <a:pt x="-1" y="0"/>
                </a:moveTo>
                <a:cubicBezTo>
                  <a:pt x="7400" y="0"/>
                  <a:pt x="14286" y="3789"/>
                  <a:pt x="18246" y="10041"/>
                </a:cubicBezTo>
                <a:lnTo>
                  <a:pt x="0" y="21600"/>
                </a:lnTo>
                <a:close/>
              </a:path>
            </a:pathLst>
          </a:custGeom>
          <a:noFill/>
          <a:ln w="9525" cap="rnd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Oval 3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548197" y="5900739"/>
            <a:ext cx="274026" cy="295275"/>
          </a:xfrm>
          <a:prstGeom prst="ellipse">
            <a:avLst/>
          </a:prstGeom>
          <a:solidFill>
            <a:srgbClr val="003399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marL="271463" indent="-271463">
              <a:buClr>
                <a:srgbClr val="C0C0C0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21533" name="Rectangle 3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450015" y="4749800"/>
            <a:ext cx="1488831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71463" indent="-271463">
              <a:buClr>
                <a:srgbClr val="C0C0C0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21534" name="Rectangle 3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914543" y="4900613"/>
            <a:ext cx="1044819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/>
            <a:r>
              <a:rPr lang="en-US" sz="1000" smtClean="0"/>
              <a:t>annuellement</a:t>
            </a:r>
            <a:endParaRPr lang="en-US" sz="1000"/>
          </a:p>
        </p:txBody>
      </p:sp>
      <p:sp>
        <p:nvSpPr>
          <p:cNvPr id="21535" name="Rectangle 3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600951" y="5357813"/>
            <a:ext cx="1480038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/>
            <a:endParaRPr lang="en-US" sz="1200"/>
          </a:p>
        </p:txBody>
      </p:sp>
      <p:sp>
        <p:nvSpPr>
          <p:cNvPr id="21536" name="Rectangle 3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914543" y="5357813"/>
            <a:ext cx="104481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/>
            <a:r>
              <a:rPr lang="en-US" sz="1000" smtClean="0"/>
              <a:t>trimestriellement</a:t>
            </a:r>
            <a:endParaRPr lang="en-US" sz="1000"/>
          </a:p>
        </p:txBody>
      </p:sp>
      <p:sp>
        <p:nvSpPr>
          <p:cNvPr id="21537" name="Rectangle 3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895493" y="5891213"/>
            <a:ext cx="1129812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/>
            <a:r>
              <a:rPr lang="en-US" sz="1000" smtClean="0"/>
              <a:t>mensuellement</a:t>
            </a:r>
            <a:endParaRPr lang="en-US" sz="1000"/>
          </a:p>
        </p:txBody>
      </p:sp>
      <p:sp>
        <p:nvSpPr>
          <p:cNvPr id="39" name="Freeform 41"/>
          <p:cNvSpPr>
            <a:spLocks/>
          </p:cNvSpPr>
          <p:nvPr>
            <p:custDataLst>
              <p:tags r:id="rId26"/>
            </p:custDataLst>
          </p:nvPr>
        </p:nvSpPr>
        <p:spPr bwMode="auto">
          <a:xfrm flipH="1">
            <a:off x="5927481" y="1692276"/>
            <a:ext cx="1065334" cy="1152525"/>
          </a:xfrm>
          <a:custGeom>
            <a:avLst/>
            <a:gdLst/>
            <a:ahLst/>
            <a:cxnLst>
              <a:cxn ang="0">
                <a:pos x="720" y="0"/>
              </a:cxn>
              <a:cxn ang="0">
                <a:pos x="704" y="0"/>
              </a:cxn>
              <a:cxn ang="0">
                <a:pos x="657" y="0"/>
              </a:cxn>
              <a:cxn ang="0">
                <a:pos x="563" y="0"/>
              </a:cxn>
              <a:cxn ang="0">
                <a:pos x="517" y="0"/>
              </a:cxn>
              <a:cxn ang="0">
                <a:pos x="470" y="16"/>
              </a:cxn>
              <a:cxn ang="0">
                <a:pos x="391" y="75"/>
              </a:cxn>
              <a:cxn ang="0">
                <a:pos x="344" y="113"/>
              </a:cxn>
              <a:cxn ang="0">
                <a:pos x="313" y="156"/>
              </a:cxn>
              <a:cxn ang="0">
                <a:pos x="250" y="252"/>
              </a:cxn>
              <a:cxn ang="0">
                <a:pos x="203" y="349"/>
              </a:cxn>
              <a:cxn ang="0">
                <a:pos x="172" y="435"/>
              </a:cxn>
              <a:cxn ang="0">
                <a:pos x="141" y="499"/>
              </a:cxn>
              <a:cxn ang="0">
                <a:pos x="141" y="516"/>
              </a:cxn>
              <a:cxn ang="0">
                <a:pos x="141" y="521"/>
              </a:cxn>
              <a:cxn ang="0">
                <a:pos x="0" y="516"/>
              </a:cxn>
              <a:cxn ang="0">
                <a:pos x="172" y="725"/>
              </a:cxn>
              <a:cxn ang="0">
                <a:pos x="438" y="532"/>
              </a:cxn>
              <a:cxn ang="0">
                <a:pos x="297" y="526"/>
              </a:cxn>
              <a:cxn ang="0">
                <a:pos x="297" y="521"/>
              </a:cxn>
              <a:cxn ang="0">
                <a:pos x="297" y="505"/>
              </a:cxn>
              <a:cxn ang="0">
                <a:pos x="329" y="440"/>
              </a:cxn>
              <a:cxn ang="0">
                <a:pos x="360" y="354"/>
              </a:cxn>
              <a:cxn ang="0">
                <a:pos x="407" y="258"/>
              </a:cxn>
              <a:cxn ang="0">
                <a:pos x="470" y="161"/>
              </a:cxn>
              <a:cxn ang="0">
                <a:pos x="548" y="75"/>
              </a:cxn>
              <a:cxn ang="0">
                <a:pos x="626" y="16"/>
              </a:cxn>
              <a:cxn ang="0">
                <a:pos x="673" y="0"/>
              </a:cxn>
              <a:cxn ang="0">
                <a:pos x="720" y="0"/>
              </a:cxn>
            </a:cxnLst>
            <a:rect l="0" t="0" r="r" b="b"/>
            <a:pathLst>
              <a:path w="721" h="726">
                <a:moveTo>
                  <a:pt x="720" y="0"/>
                </a:moveTo>
                <a:lnTo>
                  <a:pt x="704" y="0"/>
                </a:lnTo>
                <a:lnTo>
                  <a:pt x="657" y="0"/>
                </a:lnTo>
                <a:lnTo>
                  <a:pt x="563" y="0"/>
                </a:lnTo>
                <a:lnTo>
                  <a:pt x="517" y="0"/>
                </a:lnTo>
                <a:lnTo>
                  <a:pt x="470" y="16"/>
                </a:lnTo>
                <a:lnTo>
                  <a:pt x="391" y="75"/>
                </a:lnTo>
                <a:lnTo>
                  <a:pt x="344" y="113"/>
                </a:lnTo>
                <a:lnTo>
                  <a:pt x="313" y="156"/>
                </a:lnTo>
                <a:lnTo>
                  <a:pt x="250" y="252"/>
                </a:lnTo>
                <a:lnTo>
                  <a:pt x="203" y="349"/>
                </a:lnTo>
                <a:lnTo>
                  <a:pt x="172" y="435"/>
                </a:lnTo>
                <a:lnTo>
                  <a:pt x="141" y="499"/>
                </a:lnTo>
                <a:lnTo>
                  <a:pt x="141" y="516"/>
                </a:lnTo>
                <a:lnTo>
                  <a:pt x="141" y="521"/>
                </a:lnTo>
                <a:lnTo>
                  <a:pt x="0" y="516"/>
                </a:lnTo>
                <a:lnTo>
                  <a:pt x="172" y="725"/>
                </a:lnTo>
                <a:lnTo>
                  <a:pt x="438" y="532"/>
                </a:lnTo>
                <a:lnTo>
                  <a:pt x="297" y="526"/>
                </a:lnTo>
                <a:lnTo>
                  <a:pt x="297" y="521"/>
                </a:lnTo>
                <a:lnTo>
                  <a:pt x="297" y="505"/>
                </a:lnTo>
                <a:lnTo>
                  <a:pt x="329" y="440"/>
                </a:lnTo>
                <a:lnTo>
                  <a:pt x="360" y="354"/>
                </a:lnTo>
                <a:lnTo>
                  <a:pt x="407" y="258"/>
                </a:lnTo>
                <a:lnTo>
                  <a:pt x="470" y="161"/>
                </a:lnTo>
                <a:lnTo>
                  <a:pt x="548" y="75"/>
                </a:lnTo>
                <a:lnTo>
                  <a:pt x="626" y="16"/>
                </a:lnTo>
                <a:lnTo>
                  <a:pt x="673" y="0"/>
                </a:lnTo>
                <a:lnTo>
                  <a:pt x="720" y="0"/>
                </a:lnTo>
              </a:path>
            </a:pathLst>
          </a:custGeom>
          <a:solidFill>
            <a:schemeClr val="folHlink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39" name="Rectangle 4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041781" y="3319463"/>
            <a:ext cx="2543908" cy="4898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/>
            <a:r>
              <a:rPr lang="en-US" sz="1300"/>
              <a:t>2. </a:t>
            </a:r>
            <a:r>
              <a:rPr lang="en-US" sz="1300" smtClean="0"/>
              <a:t>Communiquer la stratégie et faire le lien avec le pilotage</a:t>
            </a:r>
            <a:endParaRPr lang="en-US" sz="1300"/>
          </a:p>
        </p:txBody>
      </p:sp>
      <p:sp>
        <p:nvSpPr>
          <p:cNvPr id="21540" name="Rectangle 4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99292" y="6229350"/>
            <a:ext cx="7942385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101600" algn="l"/>
              </a:tabLst>
            </a:pPr>
            <a:r>
              <a:rPr lang="en-US" sz="1000"/>
              <a:t>Source: CTcon 	</a:t>
            </a:r>
          </a:p>
        </p:txBody>
      </p:sp>
    </p:spTree>
    <p:extLst>
      <p:ext uri="{BB962C8B-B14F-4D97-AF65-F5344CB8AC3E}">
        <p14:creationId xmlns:p14="http://schemas.microsoft.com/office/powerpoint/2010/main" val="3890951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Content Placeholder 1"/>
          <p:cNvSpPr>
            <a:spLocks noGrp="1"/>
          </p:cNvSpPr>
          <p:nvPr>
            <p:ph idx="1"/>
          </p:nvPr>
        </p:nvSpPr>
        <p:spPr bwMode="auto">
          <a:xfrm>
            <a:off x="68874" y="908051"/>
            <a:ext cx="8823080" cy="4032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eaLnBrk="1" hangingPunct="1"/>
            <a:endParaRPr lang="en-US" dirty="0" smtClean="0"/>
          </a:p>
        </p:txBody>
      </p:sp>
      <p:sp>
        <p:nvSpPr>
          <p:cNvPr id="2057" name="Title 2"/>
          <p:cNvSpPr>
            <a:spLocks noGrp="1"/>
          </p:cNvSpPr>
          <p:nvPr>
            <p:ph type="title"/>
          </p:nvPr>
        </p:nvSpPr>
        <p:spPr>
          <a:xfrm>
            <a:off x="35496" y="0"/>
            <a:ext cx="8651304" cy="7647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2700" dirty="0" smtClean="0"/>
              <a:t>Mettre en place le BSC exige un processus en plusieurs étapes et un support solide</a:t>
            </a:r>
          </a:p>
        </p:txBody>
      </p:sp>
      <p:sp>
        <p:nvSpPr>
          <p:cNvPr id="20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965091B-18FA-45E6-971B-011AD112EE1F}" type="datetime4">
              <a:rPr lang="en-US" smtClean="0"/>
              <a:t>June 13, 2014</a:t>
            </a:fld>
            <a:endParaRPr lang="de-DE" smtClean="0"/>
          </a:p>
        </p:txBody>
      </p:sp>
      <p:sp>
        <p:nvSpPr>
          <p:cNvPr id="20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de-DE" dirty="0" smtClean="0"/>
              <a:t>Slide </a:t>
            </a:r>
            <a:fld id="{001F4BF3-0BAC-4F6B-AC14-3E2886241CD5}" type="slidenum">
              <a:rPr lang="de-DE" smtClean="0"/>
              <a:pPr/>
              <a:t>29</a:t>
            </a:fld>
            <a:endParaRPr lang="de-DE" dirty="0" smtClean="0"/>
          </a:p>
        </p:txBody>
      </p:sp>
      <p:sp>
        <p:nvSpPr>
          <p:cNvPr id="206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6068158" y="2728914"/>
            <a:ext cx="2069123" cy="3284537"/>
            <a:chOff x="4141" y="1770"/>
            <a:chExt cx="1412" cy="2069"/>
          </a:xfrm>
        </p:grpSpPr>
        <p:sp>
          <p:nvSpPr>
            <p:cNvPr id="8" name="Rectangle 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383" y="2886"/>
              <a:ext cx="1162" cy="953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marL="271463" indent="-271463">
                <a:buClr>
                  <a:srgbClr val="C0C0C0"/>
                </a:buClr>
                <a:buFont typeface="Wingdings" pitchFamily="2" charset="2"/>
                <a:buNone/>
                <a:defRPr/>
              </a:pPr>
              <a:endParaRPr lang="en-US"/>
            </a:p>
          </p:txBody>
        </p:sp>
        <p:graphicFrame>
          <p:nvGraphicFramePr>
            <p:cNvPr id="2050" name="Object 2"/>
            <p:cNvGraphicFramePr>
              <a:graphicFrameLocks noChangeAspect="1"/>
            </p:cNvGraphicFramePr>
            <p:nvPr>
              <p:custDataLst>
                <p:tags r:id="rId26"/>
              </p:custDataLst>
            </p:nvPr>
          </p:nvGraphicFramePr>
          <p:xfrm>
            <a:off x="4609" y="3252"/>
            <a:ext cx="717" cy="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" name="Folie" r:id="rId33" imgW="5373360" imgH="2822400" progId="PowerPoint.Slide.8">
                    <p:embed/>
                  </p:oleObj>
                </mc:Choice>
                <mc:Fallback>
                  <p:oleObj name="Folie" r:id="rId33" imgW="5373360" imgH="2822400" progId="PowerPoint.Slid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9" y="3252"/>
                          <a:ext cx="717" cy="3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03" name="Rectangle 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427" y="2926"/>
              <a:ext cx="1074" cy="240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271463" indent="-271463">
                <a:buClr>
                  <a:srgbClr val="C0C0C0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2104" name="Rectangle 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427" y="2919"/>
              <a:ext cx="1074" cy="268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lnSpc>
                  <a:spcPct val="90000"/>
                </a:lnSpc>
              </a:pPr>
              <a:r>
                <a:rPr lang="en-US" sz="1200" smtClean="0"/>
                <a:t>Définir les Mesures / Responsabilités</a:t>
              </a:r>
              <a:endParaRPr lang="en-US" sz="1200"/>
            </a:p>
          </p:txBody>
        </p:sp>
        <p:cxnSp>
          <p:nvCxnSpPr>
            <p:cNvPr id="2105" name="AutoShape 9"/>
            <p:cNvCxnSpPr>
              <a:cxnSpLocks noChangeShapeType="1"/>
              <a:stCxn id="38" idx="3"/>
              <a:endCxn id="8" idx="3"/>
            </p:cNvCxnSpPr>
            <p:nvPr>
              <p:custDataLst>
                <p:tags r:id="rId29"/>
              </p:custDataLst>
            </p:nvPr>
          </p:nvCxnSpPr>
          <p:spPr bwMode="auto">
            <a:xfrm>
              <a:off x="5545" y="1770"/>
              <a:ext cx="8" cy="1593"/>
            </a:xfrm>
            <a:prstGeom prst="curvedConnector3">
              <a:avLst>
                <a:gd name="adj1" fmla="val 1800000"/>
              </a:avLst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</p:spPr>
        </p:cxnSp>
        <p:sp>
          <p:nvSpPr>
            <p:cNvPr id="2106" name="AutoShape 10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141" y="2261"/>
              <a:ext cx="1360" cy="577"/>
            </a:xfrm>
            <a:prstGeom prst="cloudCallout">
              <a:avLst>
                <a:gd name="adj1" fmla="val 11176"/>
                <a:gd name="adj2" fmla="val 67676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defTabSz="762000"/>
              <a:r>
                <a:rPr lang="en-US" sz="1200" smtClean="0"/>
                <a:t>Qui fait quoi pour influencer la réussite des objectifs ?</a:t>
              </a:r>
              <a:endParaRPr lang="en-US" sz="1000"/>
            </a:p>
          </p:txBody>
        </p:sp>
      </p:grpSp>
      <p:grpSp>
        <p:nvGrpSpPr>
          <p:cNvPr id="3" name="Group 1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421673" y="3508376"/>
            <a:ext cx="3001108" cy="2505075"/>
            <a:chOff x="2335" y="2261"/>
            <a:chExt cx="2048" cy="1578"/>
          </a:xfrm>
        </p:grpSpPr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666" y="2886"/>
              <a:ext cx="1161" cy="953"/>
            </a:xfrm>
            <a:prstGeom prst="rect">
              <a:avLst/>
            </a:prstGeom>
            <a:solidFill>
              <a:srgbClr val="DDDDDD"/>
            </a:solidFill>
            <a:ln w="12700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2902" y="3252"/>
            <a:ext cx="674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5" name="Folie" r:id="rId35" imgW="5373360" imgH="2822400" progId="PowerPoint.Slide.8">
                    <p:embed/>
                  </p:oleObj>
                </mc:Choice>
                <mc:Fallback>
                  <p:oleObj name="Folie" r:id="rId35" imgW="5373360" imgH="2822400" progId="PowerPoint.Slid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2" y="3252"/>
                          <a:ext cx="674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98" name="Rectangle 14"/>
            <p:cNvSpPr>
              <a:spLocks noChangeArrowheads="1"/>
            </p:cNvSpPr>
            <p:nvPr/>
          </p:nvSpPr>
          <p:spPr bwMode="auto">
            <a:xfrm>
              <a:off x="2701" y="2926"/>
              <a:ext cx="1076" cy="24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" name="Rectangle 15"/>
            <p:cNvSpPr>
              <a:spLocks noChangeArrowheads="1"/>
            </p:cNvSpPr>
            <p:nvPr/>
          </p:nvSpPr>
          <p:spPr bwMode="auto">
            <a:xfrm>
              <a:off x="2921" y="2951"/>
              <a:ext cx="782" cy="1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62000">
                <a:lnSpc>
                  <a:spcPct val="90000"/>
                </a:lnSpc>
                <a:spcAft>
                  <a:spcPct val="45000"/>
                </a:spcAft>
              </a:pPr>
              <a:r>
                <a:rPr lang="de-DE" sz="1200" smtClean="0"/>
                <a:t>Enclenchement</a:t>
              </a:r>
              <a:endParaRPr lang="de-DE" sz="1200"/>
            </a:p>
          </p:txBody>
        </p:sp>
        <p:cxnSp>
          <p:nvCxnSpPr>
            <p:cNvPr id="2100" name="AutoShape 16"/>
            <p:cNvCxnSpPr>
              <a:cxnSpLocks noChangeShapeType="1"/>
              <a:stCxn id="8" idx="1"/>
              <a:endCxn id="15" idx="3"/>
            </p:cNvCxnSpPr>
            <p:nvPr/>
          </p:nvCxnSpPr>
          <p:spPr bwMode="auto">
            <a:xfrm flipH="1">
              <a:off x="3827" y="3362"/>
              <a:ext cx="556" cy="0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</p:spPr>
        </p:cxnSp>
        <p:sp>
          <p:nvSpPr>
            <p:cNvPr id="2101" name="AutoShape 17"/>
            <p:cNvSpPr>
              <a:spLocks noChangeArrowheads="1"/>
            </p:cNvSpPr>
            <p:nvPr/>
          </p:nvSpPr>
          <p:spPr bwMode="auto">
            <a:xfrm>
              <a:off x="2335" y="2261"/>
              <a:ext cx="1282" cy="578"/>
            </a:xfrm>
            <a:prstGeom prst="cloudCallout">
              <a:avLst>
                <a:gd name="adj1" fmla="val 19500"/>
                <a:gd name="adj2" fmla="val 7162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defTabSz="762000"/>
              <a:r>
                <a:rPr lang="de-DE" sz="1200" smtClean="0"/>
                <a:t>Comment les outils de pilotage s‘emboîtent ?</a:t>
              </a:r>
              <a:endParaRPr lang="de-DE" sz="1000"/>
            </a:p>
          </p:txBody>
        </p:sp>
      </p:grpSp>
      <p:grpSp>
        <p:nvGrpSpPr>
          <p:cNvPr id="4" name="Group 18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26782" y="3470276"/>
            <a:ext cx="5316409" cy="3006726"/>
            <a:chOff x="223" y="2237"/>
            <a:chExt cx="3628" cy="1894"/>
          </a:xfrm>
        </p:grpSpPr>
        <p:cxnSp>
          <p:nvCxnSpPr>
            <p:cNvPr id="2084" name="AutoShape 19"/>
            <p:cNvCxnSpPr>
              <a:cxnSpLocks noChangeShapeType="1"/>
              <a:stCxn id="15" idx="1"/>
              <a:endCxn id="2091" idx="3"/>
            </p:cNvCxnSpPr>
            <p:nvPr/>
          </p:nvCxnSpPr>
          <p:spPr bwMode="auto">
            <a:xfrm flipH="1">
              <a:off x="2576" y="3312"/>
              <a:ext cx="91" cy="51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</p:spPr>
        </p:cxnSp>
        <p:cxnSp>
          <p:nvCxnSpPr>
            <p:cNvPr id="2085" name="AutoShape 20"/>
            <p:cNvCxnSpPr>
              <a:cxnSpLocks noChangeShapeType="1"/>
              <a:stCxn id="24" idx="1"/>
              <a:endCxn id="2089" idx="3"/>
            </p:cNvCxnSpPr>
            <p:nvPr/>
          </p:nvCxnSpPr>
          <p:spPr bwMode="auto">
            <a:xfrm flipH="1" flipV="1">
              <a:off x="707" y="3356"/>
              <a:ext cx="126" cy="7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</p:spPr>
        </p:cxn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833" y="2886"/>
              <a:ext cx="1161" cy="953"/>
            </a:xfrm>
            <a:prstGeom prst="rect">
              <a:avLst/>
            </a:prstGeom>
            <a:solidFill>
              <a:srgbClr val="DDDDDD"/>
            </a:solidFill>
            <a:ln w="12700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7" name="Rectangle 22"/>
            <p:cNvSpPr>
              <a:spLocks noChangeArrowheads="1"/>
            </p:cNvSpPr>
            <p:nvPr/>
          </p:nvSpPr>
          <p:spPr bwMode="auto">
            <a:xfrm>
              <a:off x="865" y="2926"/>
              <a:ext cx="1105" cy="24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8" name="Rectangle 23"/>
            <p:cNvSpPr>
              <a:spLocks noChangeArrowheads="1"/>
            </p:cNvSpPr>
            <p:nvPr/>
          </p:nvSpPr>
          <p:spPr bwMode="auto">
            <a:xfrm>
              <a:off x="962" y="2919"/>
              <a:ext cx="987" cy="2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762000">
                <a:lnSpc>
                  <a:spcPct val="90000"/>
                </a:lnSpc>
              </a:pPr>
              <a:r>
                <a:rPr lang="de-DE" sz="1200" smtClean="0"/>
                <a:t>Diriger, surveiller et communiquer</a:t>
              </a:r>
              <a:endParaRPr lang="de-DE" sz="1200"/>
            </a:p>
          </p:txBody>
        </p:sp>
        <p:graphicFrame>
          <p:nvGraphicFramePr>
            <p:cNvPr id="2052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102" y="3235"/>
            <a:ext cx="629" cy="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6" name="Clip" r:id="rId37" imgW="11795040" imgH="9975600" progId="">
                    <p:embed/>
                  </p:oleObj>
                </mc:Choice>
                <mc:Fallback>
                  <p:oleObj name="Clip" r:id="rId37" imgW="11795040" imgH="997560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2" y="3235"/>
                          <a:ext cx="629" cy="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89" name="AutoShape 25"/>
            <p:cNvSpPr>
              <a:spLocks noChangeArrowheads="1"/>
            </p:cNvSpPr>
            <p:nvPr/>
          </p:nvSpPr>
          <p:spPr bwMode="auto">
            <a:xfrm rot="16200000" flipH="1">
              <a:off x="154" y="3114"/>
              <a:ext cx="621" cy="48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defTabSz="762000"/>
              <a:endParaRPr lang="en-US"/>
            </a:p>
          </p:txBody>
        </p:sp>
        <p:sp>
          <p:nvSpPr>
            <p:cNvPr id="2090" name="Rectangle 26"/>
            <p:cNvSpPr>
              <a:spLocks noChangeArrowheads="1"/>
            </p:cNvSpPr>
            <p:nvPr/>
          </p:nvSpPr>
          <p:spPr bwMode="auto">
            <a:xfrm>
              <a:off x="241" y="3224"/>
              <a:ext cx="49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762000"/>
              <a:r>
                <a:rPr lang="de-DE" sz="1000" smtClean="0"/>
                <a:t>Adapter le </a:t>
              </a:r>
              <a:r>
                <a:rPr lang="de-DE" sz="1000"/>
                <a:t>BSC</a:t>
              </a:r>
            </a:p>
          </p:txBody>
        </p:sp>
        <p:sp>
          <p:nvSpPr>
            <p:cNvPr id="2091" name="AutoShape 27"/>
            <p:cNvSpPr>
              <a:spLocks noChangeArrowheads="1"/>
            </p:cNvSpPr>
            <p:nvPr/>
          </p:nvSpPr>
          <p:spPr bwMode="auto">
            <a:xfrm rot="16200000" flipH="1">
              <a:off x="2023" y="3121"/>
              <a:ext cx="621" cy="48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defTabSz="762000"/>
              <a:endParaRPr lang="en-US"/>
            </a:p>
          </p:txBody>
        </p:sp>
        <p:sp>
          <p:nvSpPr>
            <p:cNvPr id="2092" name="Rectangle 28"/>
            <p:cNvSpPr>
              <a:spLocks noChangeArrowheads="1"/>
            </p:cNvSpPr>
            <p:nvPr/>
          </p:nvSpPr>
          <p:spPr bwMode="auto">
            <a:xfrm>
              <a:off x="2092" y="3149"/>
              <a:ext cx="534" cy="3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762000"/>
              <a:r>
                <a:rPr lang="de-DE" sz="1000" smtClean="0"/>
                <a:t>Rendre les objectifs explicites</a:t>
              </a:r>
              <a:endParaRPr lang="de-DE" sz="1000"/>
            </a:p>
          </p:txBody>
        </p:sp>
        <p:cxnSp>
          <p:nvCxnSpPr>
            <p:cNvPr id="2093" name="AutoShape 29"/>
            <p:cNvCxnSpPr>
              <a:cxnSpLocks noChangeShapeType="1"/>
              <a:stCxn id="2091" idx="0"/>
              <a:endCxn id="24" idx="3"/>
            </p:cNvCxnSpPr>
            <p:nvPr/>
          </p:nvCxnSpPr>
          <p:spPr bwMode="auto">
            <a:xfrm flipH="1">
              <a:off x="1994" y="3362"/>
              <a:ext cx="99" cy="1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</p:spPr>
        </p:cxnSp>
        <p:sp>
          <p:nvSpPr>
            <p:cNvPr id="2094" name="Text Box 30"/>
            <p:cNvSpPr txBox="1">
              <a:spLocks noChangeArrowheads="1"/>
            </p:cNvSpPr>
            <p:nvPr/>
          </p:nvSpPr>
          <p:spPr bwMode="auto">
            <a:xfrm>
              <a:off x="987" y="3955"/>
              <a:ext cx="2864" cy="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de-DE" sz="1200" dirty="0" smtClean="0"/>
                <a:t>Perception visible du BSC dans le management de tous les jours</a:t>
              </a:r>
              <a:endParaRPr lang="de-DE" sz="1200" dirty="0"/>
            </a:p>
          </p:txBody>
        </p:sp>
        <p:sp>
          <p:nvSpPr>
            <p:cNvPr id="2095" name="AutoShape 31"/>
            <p:cNvSpPr>
              <a:spLocks/>
            </p:cNvSpPr>
            <p:nvPr/>
          </p:nvSpPr>
          <p:spPr bwMode="auto">
            <a:xfrm rot="5400000">
              <a:off x="2024" y="3769"/>
              <a:ext cx="74" cy="293"/>
            </a:xfrm>
            <a:prstGeom prst="rightBrace">
              <a:avLst>
                <a:gd name="adj1" fmla="val 270045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96" name="AutoShape 32"/>
            <p:cNvSpPr>
              <a:spLocks noChangeArrowheads="1"/>
            </p:cNvSpPr>
            <p:nvPr/>
          </p:nvSpPr>
          <p:spPr bwMode="auto">
            <a:xfrm>
              <a:off x="528" y="2237"/>
              <a:ext cx="1366" cy="601"/>
            </a:xfrm>
            <a:prstGeom prst="cloudCallout">
              <a:avLst>
                <a:gd name="adj1" fmla="val 16764"/>
                <a:gd name="adj2" fmla="val 6896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defTabSz="762000"/>
              <a:r>
                <a:rPr lang="de-DE" sz="1200" smtClean="0"/>
                <a:t>Où en sommes-nous maintenant et comment nous adapter ?</a:t>
              </a:r>
              <a:endParaRPr lang="de-DE" sz="1000"/>
            </a:p>
          </p:txBody>
        </p:sp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5608021" y="1003301"/>
            <a:ext cx="3304439" cy="2481263"/>
            <a:chOff x="3827" y="683"/>
            <a:chExt cx="2255" cy="1563"/>
          </a:xfrm>
        </p:grpSpPr>
        <p:cxnSp>
          <p:nvCxnSpPr>
            <p:cNvPr id="2079" name="AutoShape 34"/>
            <p:cNvCxnSpPr>
              <a:cxnSpLocks noChangeShapeType="1"/>
              <a:stCxn id="52" idx="3"/>
              <a:endCxn id="38" idx="1"/>
            </p:cNvCxnSpPr>
            <p:nvPr>
              <p:custDataLst>
                <p:tags r:id="rId19"/>
              </p:custDataLst>
            </p:nvPr>
          </p:nvCxnSpPr>
          <p:spPr bwMode="auto">
            <a:xfrm>
              <a:off x="3827" y="1763"/>
              <a:ext cx="556" cy="7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</p:spPr>
        </p:cxnSp>
        <p:sp>
          <p:nvSpPr>
            <p:cNvPr id="38" name="Rectangle 3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383" y="1293"/>
              <a:ext cx="1162" cy="953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marL="271463" indent="-271463">
                <a:buClr>
                  <a:srgbClr val="C0C0C0"/>
                </a:buClr>
                <a:buFont typeface="Wingdings" pitchFamily="2" charset="2"/>
                <a:buNone/>
                <a:defRPr/>
              </a:pPr>
              <a:endParaRPr lang="en-US"/>
            </a:p>
          </p:txBody>
        </p:sp>
        <p:sp>
          <p:nvSpPr>
            <p:cNvPr id="2081" name="Rectangle 3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27" y="1333"/>
              <a:ext cx="1074" cy="24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271463" indent="-271463">
                <a:buClr>
                  <a:srgbClr val="C0C0C0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2082" name="Rectangle 37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390" y="1326"/>
              <a:ext cx="1208" cy="2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762000">
                <a:lnSpc>
                  <a:spcPct val="90000"/>
                </a:lnSpc>
                <a:spcAft>
                  <a:spcPct val="45000"/>
                </a:spcAft>
              </a:pPr>
              <a:r>
                <a:rPr lang="en-US" sz="1200" smtClean="0"/>
                <a:t>Définition des indicateurs clés de la performance</a:t>
              </a:r>
              <a:endParaRPr lang="en-US" sz="1200"/>
            </a:p>
          </p:txBody>
        </p:sp>
        <p:graphicFrame>
          <p:nvGraphicFramePr>
            <p:cNvPr id="2053" name="Object 5"/>
            <p:cNvGraphicFramePr>
              <a:graphicFrameLocks noChangeAspect="1"/>
            </p:cNvGraphicFramePr>
            <p:nvPr>
              <p:custDataLst>
                <p:tags r:id="rId23"/>
              </p:custDataLst>
            </p:nvPr>
          </p:nvGraphicFramePr>
          <p:xfrm>
            <a:off x="4609" y="1654"/>
            <a:ext cx="738" cy="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" name="Slide" r:id="rId39" imgW="4187868" imgH="2215980" progId="PowerPoint.Slide.8">
                    <p:embed/>
                  </p:oleObj>
                </mc:Choice>
                <mc:Fallback>
                  <p:oleObj name="Slide" r:id="rId39" imgW="4187868" imgH="2215980" progId="PowerPoint.Slid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9" y="1654"/>
                          <a:ext cx="738" cy="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83" name="AutoShape 3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885" y="683"/>
              <a:ext cx="1197" cy="590"/>
            </a:xfrm>
            <a:prstGeom prst="cloudCallout">
              <a:avLst>
                <a:gd name="adj1" fmla="val -39977"/>
                <a:gd name="adj2" fmla="val 6305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defTabSz="762000"/>
              <a:r>
                <a:rPr lang="en-US" sz="1200" smtClean="0"/>
                <a:t>Comment mesurer la réussite des objectifs ?</a:t>
              </a:r>
              <a:endParaRPr lang="en-US" sz="1000"/>
            </a:p>
          </p:txBody>
        </p:sp>
      </p:grpSp>
      <p:sp>
        <p:nvSpPr>
          <p:cNvPr id="43" name="Rectangle 4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20666" y="1957389"/>
            <a:ext cx="1701311" cy="15128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marL="271463" indent="-271463">
              <a:buClr>
                <a:srgbClr val="C0C0C0"/>
              </a:buClr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2066" name="Rectangle 4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79281" y="2035175"/>
            <a:ext cx="1576754" cy="3810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71463" indent="-271463">
              <a:buClr>
                <a:srgbClr val="C0C0C0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2067" name="Rectangle 4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79281" y="2024063"/>
            <a:ext cx="1563565" cy="4247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lnSpc>
                <a:spcPct val="90000"/>
              </a:lnSpc>
              <a:spcAft>
                <a:spcPct val="45000"/>
              </a:spcAft>
            </a:pPr>
            <a:r>
              <a:rPr lang="en-US" sz="1200" dirty="0" err="1" smtClean="0"/>
              <a:t>Définition</a:t>
            </a:r>
            <a:r>
              <a:rPr lang="en-US" sz="1200" dirty="0" smtClean="0"/>
              <a:t> des </a:t>
            </a:r>
            <a:r>
              <a:rPr lang="en-US" sz="1200" dirty="0" err="1" smtClean="0"/>
              <a:t>objectifs</a:t>
            </a:r>
            <a:r>
              <a:rPr lang="en-US" sz="1200" dirty="0" smtClean="0"/>
              <a:t> </a:t>
            </a:r>
            <a:r>
              <a:rPr lang="en-US" sz="1200" dirty="0" err="1" smtClean="0"/>
              <a:t>stratégiques</a:t>
            </a:r>
            <a:endParaRPr lang="en-US" sz="1200" dirty="0"/>
          </a:p>
        </p:txBody>
      </p:sp>
      <p:sp>
        <p:nvSpPr>
          <p:cNvPr id="2068" name="AutoShape 4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250581" y="2339365"/>
            <a:ext cx="914400" cy="709246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defTabSz="762000"/>
            <a:endParaRPr lang="en-US"/>
          </a:p>
        </p:txBody>
      </p:sp>
      <p:sp>
        <p:nvSpPr>
          <p:cNvPr id="2069" name="Rectangle 4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3158" y="2574926"/>
            <a:ext cx="505267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US" sz="1000" smtClean="0"/>
              <a:t>Début</a:t>
            </a:r>
            <a:endParaRPr lang="en-US" sz="1000"/>
          </a:p>
        </p:txBody>
      </p:sp>
      <p:cxnSp>
        <p:nvCxnSpPr>
          <p:cNvPr id="2070" name="AutoShape 47"/>
          <p:cNvCxnSpPr>
            <a:cxnSpLocks noChangeShapeType="1"/>
            <a:stCxn id="2068" idx="0"/>
            <a:endCxn id="43" idx="1"/>
          </p:cNvCxnSpPr>
          <p:nvPr>
            <p:custDataLst>
              <p:tags r:id="rId9"/>
            </p:custDataLst>
          </p:nvPr>
        </p:nvCxnSpPr>
        <p:spPr bwMode="auto">
          <a:xfrm>
            <a:off x="1062404" y="2693989"/>
            <a:ext cx="158262" cy="20637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</p:cxnSp>
      <p:sp>
        <p:nvSpPr>
          <p:cNvPr id="2071" name="AutoShape 4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79381" y="1003301"/>
            <a:ext cx="1629508" cy="911225"/>
          </a:xfrm>
          <a:prstGeom prst="cloudCallout">
            <a:avLst>
              <a:gd name="adj1" fmla="val -46741"/>
              <a:gd name="adj2" fmla="val 6341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defTabSz="762000"/>
            <a:r>
              <a:rPr lang="en-US" sz="1200"/>
              <a:t>      </a:t>
            </a:r>
            <a:r>
              <a:rPr lang="en-US" sz="1200" smtClean="0"/>
              <a:t>Quels sont les objectifs de l’unité ?</a:t>
            </a:r>
            <a:endParaRPr lang="en-US" sz="1200"/>
          </a:p>
        </p:txBody>
      </p: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2921977" y="1054100"/>
            <a:ext cx="3500804" cy="2419350"/>
            <a:chOff x="1994" y="715"/>
            <a:chExt cx="2389" cy="1524"/>
          </a:xfrm>
        </p:grpSpPr>
        <p:cxnSp>
          <p:nvCxnSpPr>
            <p:cNvPr id="2074" name="AutoShape 50"/>
            <p:cNvCxnSpPr>
              <a:cxnSpLocks noChangeShapeType="1"/>
              <a:stCxn id="43" idx="3"/>
              <a:endCxn id="52" idx="1"/>
            </p:cNvCxnSpPr>
            <p:nvPr>
              <p:custDataLst>
                <p:tags r:id="rId13"/>
              </p:custDataLst>
            </p:nvPr>
          </p:nvCxnSpPr>
          <p:spPr bwMode="auto">
            <a:xfrm>
              <a:off x="1994" y="1760"/>
              <a:ext cx="672" cy="2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</p:spPr>
        </p:cxnSp>
        <p:sp>
          <p:nvSpPr>
            <p:cNvPr id="52" name="Rectangle 5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666" y="1286"/>
              <a:ext cx="1161" cy="953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marL="271463" indent="-271463">
                <a:buClr>
                  <a:srgbClr val="C0C0C0"/>
                </a:buClr>
                <a:buFont typeface="Wingdings" pitchFamily="2" charset="2"/>
                <a:buNone/>
                <a:defRPr/>
              </a:pPr>
              <a:endParaRPr lang="en-US"/>
            </a:p>
          </p:txBody>
        </p:sp>
        <p:sp>
          <p:nvSpPr>
            <p:cNvPr id="2076" name="Rectangle 5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709" y="1333"/>
              <a:ext cx="1075" cy="240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271463" indent="-271463">
                <a:buClr>
                  <a:srgbClr val="C0C0C0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2077" name="Rectangle 5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701" y="1326"/>
              <a:ext cx="1076" cy="268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lnSpc>
                  <a:spcPct val="90000"/>
                </a:lnSpc>
              </a:pPr>
              <a:r>
                <a:rPr lang="en-US" sz="1200" smtClean="0"/>
                <a:t>Visualiser les liens de cause à effet</a:t>
              </a:r>
              <a:endParaRPr lang="en-US" sz="1200"/>
            </a:p>
          </p:txBody>
        </p:sp>
        <p:graphicFrame>
          <p:nvGraphicFramePr>
            <p:cNvPr id="2054" name="Object 6"/>
            <p:cNvGraphicFramePr>
              <a:graphicFrameLocks noChangeAspect="1"/>
            </p:cNvGraphicFramePr>
            <p:nvPr>
              <p:custDataLst>
                <p:tags r:id="rId17"/>
              </p:custDataLst>
            </p:nvPr>
          </p:nvGraphicFramePr>
          <p:xfrm>
            <a:off x="2889" y="1654"/>
            <a:ext cx="728" cy="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8" name="Slide" r:id="rId41" imgW="4480447" imgH="2369997" progId="PowerPoint.Slide.8">
                    <p:embed/>
                  </p:oleObj>
                </mc:Choice>
                <mc:Fallback>
                  <p:oleObj name="Slide" r:id="rId41" imgW="4480447" imgH="2369997" progId="PowerPoint.Slid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9" y="1654"/>
                          <a:ext cx="728" cy="3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8" name="AutoShape 5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146" y="715"/>
              <a:ext cx="1237" cy="574"/>
            </a:xfrm>
            <a:prstGeom prst="cloudCallout">
              <a:avLst>
                <a:gd name="adj1" fmla="val -47898"/>
                <a:gd name="adj2" fmla="val 59583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defTabSz="762000"/>
              <a:r>
                <a:rPr lang="en-US" sz="1200" smtClean="0"/>
                <a:t>Qu’est ce qui influence la réussite des objectifs ?</a:t>
              </a:r>
              <a:endParaRPr lang="en-US" sz="1000"/>
            </a:p>
          </p:txBody>
        </p:sp>
      </p:grpSp>
      <p:sp>
        <p:nvSpPr>
          <p:cNvPr id="2073" name="Rectangle 5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9292" y="6229350"/>
            <a:ext cx="7942385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101600" algn="l"/>
              </a:tabLst>
            </a:pPr>
            <a:r>
              <a:rPr lang="en-US" sz="1000"/>
              <a:t>Source: CTcon 	</a:t>
            </a:r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556239" y="2559051"/>
          <a:ext cx="986204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" name="Slide" r:id="rId43" imgW="4491243" imgH="2375755" progId="PowerPoint.Slide.8">
                  <p:embed/>
                </p:oleObj>
              </mc:Choice>
              <mc:Fallback>
                <p:oleObj name="Slide" r:id="rId43" imgW="4491243" imgH="2375755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6239" y="2559051"/>
                        <a:ext cx="986204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8462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44624"/>
            <a:ext cx="8686800" cy="1008112"/>
          </a:xfrm>
        </p:spPr>
        <p:txBody>
          <a:bodyPr>
            <a:noAutofit/>
          </a:bodyPr>
          <a:lstStyle/>
          <a:p>
            <a:r>
              <a:rPr lang="fr-FR" sz="2400" dirty="0" smtClean="0"/>
              <a:t>Lors des séances précédentes, nous avons vu les implications du problème principal-agent dans l’évaluation de la performance</a:t>
            </a:r>
            <a:endParaRPr lang="fr-FR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3E5F-3A5B-400A-A29B-124E4E650D2F}" type="datetime4">
              <a:rPr lang="en-US" smtClean="0"/>
              <a:t>June 13, 2014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Slide </a:t>
            </a:r>
            <a:fld id="{7523A8FC-9CDB-4AE6-8CDF-9F17C991E191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378320" y="2636838"/>
            <a:ext cx="4254011" cy="2305050"/>
          </a:xfrm>
          <a:prstGeom prst="triangle">
            <a:avLst>
              <a:gd name="adj" fmla="val 50000"/>
            </a:avLst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smtClean="0">
                <a:solidFill>
                  <a:schemeClr val="bg1"/>
                </a:solidFill>
              </a:rPr>
              <a:t>Problème Principal - Agent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908789" y="1628800"/>
            <a:ext cx="31916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 smtClean="0"/>
              <a:t>Surplus disponible</a:t>
            </a:r>
            <a:endParaRPr lang="en-US" sz="2400" b="0"/>
          </a:p>
          <a:p>
            <a:pPr algn="ctr"/>
            <a:r>
              <a:rPr lang="en-US" sz="1600" b="0"/>
              <a:t>(</a:t>
            </a:r>
            <a:r>
              <a:rPr lang="en-US" sz="1600" b="0" smtClean="0"/>
              <a:t>due à la délégation/ la division du travail)</a:t>
            </a:r>
            <a:endParaRPr lang="en-US" sz="1600" b="0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51338" y="4473576"/>
            <a:ext cx="20998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 smtClean="0"/>
              <a:t>Conflit d’intérêts</a:t>
            </a:r>
            <a:endParaRPr lang="en-US" sz="2400" b="0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6233746" y="4471989"/>
            <a:ext cx="27256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 smtClean="0"/>
              <a:t>Asymétrie de l’information</a:t>
            </a:r>
            <a:endParaRPr lang="en-US" sz="2400" b="0"/>
          </a:p>
        </p:txBody>
      </p:sp>
    </p:spTree>
    <p:extLst>
      <p:ext uri="{BB962C8B-B14F-4D97-AF65-F5344CB8AC3E}">
        <p14:creationId xmlns:p14="http://schemas.microsoft.com/office/powerpoint/2010/main" val="562229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 smtClean="0"/>
              <a:t>Mettre en place un BSC n’est pas simple, c’est pourquoi de nombreuses entreprises hésitent encore…</a:t>
            </a:r>
          </a:p>
        </p:txBody>
      </p:sp>
      <p:sp>
        <p:nvSpPr>
          <p:cNvPr id="4711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Arial" pitchFamily="34" charset="0"/>
              </a:rPr>
              <a:t>Slide </a:t>
            </a:r>
            <a:fld id="{E789E2CD-FEE4-438A-AC33-214D1786CD5E}" type="slidenum">
              <a:rPr lang="de-DE" smtClean="0">
                <a:latin typeface="Arial" pitchFamily="34" charset="0"/>
              </a:rPr>
              <a:pPr/>
              <a:t>30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140677" y="6497638"/>
            <a:ext cx="1772566" cy="208800"/>
          </a:xfrm>
        </p:spPr>
        <p:txBody>
          <a:bodyPr/>
          <a:lstStyle/>
          <a:p>
            <a:fld id="{D578E570-E386-45C3-B2A8-5E725BCB4FC4}" type="datetime4">
              <a:rPr lang="en-US" smtClean="0"/>
              <a:t>June 13, 2014</a:t>
            </a:fld>
            <a:endParaRPr lang="de-DE" dirty="0"/>
          </a:p>
        </p:txBody>
      </p:sp>
      <p:sp>
        <p:nvSpPr>
          <p:cNvPr id="10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3124200" y="6497638"/>
            <a:ext cx="2895600" cy="2079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32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7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35843" name="Title 6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80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+mn-lt"/>
              </a:rPr>
              <a:t>Nous avons vu qu’il y avait différents problèmes principal-agent selon les étapes</a:t>
            </a:r>
          </a:p>
        </p:txBody>
      </p:sp>
      <p:sp>
        <p:nvSpPr>
          <p:cNvPr id="35845" name="Slide Number Placeholder 4"/>
          <p:cNvSpPr txBox="1">
            <a:spLocks noGrp="1"/>
          </p:cNvSpPr>
          <p:nvPr/>
        </p:nvSpPr>
        <p:spPr bwMode="auto">
          <a:xfrm>
            <a:off x="7019192" y="6497639"/>
            <a:ext cx="19050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000" b="0"/>
              <a:t>Slide </a:t>
            </a:r>
            <a:fld id="{35436CA1-2DD1-4F46-89CC-95C9785AB455}" type="slidenum">
              <a:rPr lang="en-US" sz="1000" b="0"/>
              <a:pPr algn="r" eaLnBrk="0" hangingPunct="0"/>
              <a:t>4</a:t>
            </a:fld>
            <a:endParaRPr lang="en-US" sz="1000" b="0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1447800" y="4006850"/>
            <a:ext cx="7045569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7810501" y="4000500"/>
            <a:ext cx="867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smtClean="0">
                <a:solidFill>
                  <a:srgbClr val="003399"/>
                </a:solidFill>
              </a:rPr>
              <a:t>Temps</a:t>
            </a:r>
            <a:endParaRPr lang="en-US" sz="2000" dirty="0">
              <a:solidFill>
                <a:srgbClr val="003399"/>
              </a:solidFill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52046" y="2401889"/>
            <a:ext cx="10871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3399"/>
                </a:solidFill>
              </a:rPr>
              <a:t>Principal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414705" y="4849814"/>
            <a:ext cx="798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3399"/>
                </a:solidFill>
              </a:rPr>
              <a:t>Agent</a:t>
            </a:r>
          </a:p>
        </p:txBody>
      </p:sp>
      <p:sp>
        <p:nvSpPr>
          <p:cNvPr id="10" name="AutoShape 51"/>
          <p:cNvSpPr>
            <a:spLocks noChangeArrowheads="1"/>
          </p:cNvSpPr>
          <p:nvPr/>
        </p:nvSpPr>
        <p:spPr bwMode="auto">
          <a:xfrm>
            <a:off x="1460989" y="2133601"/>
            <a:ext cx="1317380" cy="1152525"/>
          </a:xfrm>
          <a:prstGeom prst="homePlate">
            <a:avLst>
              <a:gd name="adj" fmla="val 13915"/>
            </a:avLst>
          </a:prstGeom>
          <a:solidFill>
            <a:schemeClr val="bg1">
              <a:lumMod val="85000"/>
            </a:schemeClr>
          </a:solidFill>
          <a:ln w="63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eaLnBrk="0" hangingPunct="0">
              <a:spcBef>
                <a:spcPct val="50000"/>
              </a:spcBef>
              <a:buClr>
                <a:srgbClr val="C0C0C0"/>
              </a:buClr>
              <a:buFont typeface="Wingdings" pitchFamily="2" charset="2"/>
              <a:buNone/>
              <a:defRPr/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Choisir et concevoir le contrat</a:t>
            </a:r>
            <a:endParaRPr lang="en-US" sz="16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AutoShape 56"/>
          <p:cNvSpPr>
            <a:spLocks noChangeArrowheads="1"/>
          </p:cNvSpPr>
          <p:nvPr/>
        </p:nvSpPr>
        <p:spPr bwMode="auto">
          <a:xfrm>
            <a:off x="7164266" y="2133601"/>
            <a:ext cx="1330569" cy="1152525"/>
          </a:xfrm>
          <a:prstGeom prst="chevron">
            <a:avLst>
              <a:gd name="adj" fmla="val 12580"/>
            </a:avLst>
          </a:prstGeom>
          <a:solidFill>
            <a:schemeClr val="bg1">
              <a:lumMod val="85000"/>
            </a:schemeClr>
          </a:solidFill>
          <a:ln w="63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eaLnBrk="0" hangingPunct="0">
              <a:spcBef>
                <a:spcPct val="50000"/>
              </a:spcBef>
              <a:buClr>
                <a:srgbClr val="C0C0C0"/>
              </a:buClr>
              <a:buFont typeface="Wingdings" pitchFamily="2" charset="2"/>
              <a:buNone/>
              <a:defRPr/>
            </a:pPr>
            <a:r>
              <a:rPr lang="de-DE" sz="1600" smtClean="0">
                <a:solidFill>
                  <a:srgbClr val="000000"/>
                </a:solidFill>
                <a:latin typeface="Arial" pitchFamily="34" charset="0"/>
              </a:rPr>
              <a:t>Recevoir les bénéfices</a:t>
            </a:r>
            <a:endParaRPr lang="de-DE" sz="16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AutoShape 56"/>
          <p:cNvSpPr>
            <a:spLocks noChangeArrowheads="1"/>
          </p:cNvSpPr>
          <p:nvPr/>
        </p:nvSpPr>
        <p:spPr bwMode="auto">
          <a:xfrm>
            <a:off x="7164266" y="4581526"/>
            <a:ext cx="1330569" cy="1152525"/>
          </a:xfrm>
          <a:prstGeom prst="chevron">
            <a:avLst>
              <a:gd name="adj" fmla="val 12580"/>
            </a:avLst>
          </a:prstGeom>
          <a:solidFill>
            <a:schemeClr val="bg1">
              <a:lumMod val="85000"/>
            </a:schemeClr>
          </a:solidFill>
          <a:ln w="63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eaLnBrk="0" hangingPunct="0">
              <a:spcBef>
                <a:spcPct val="50000"/>
              </a:spcBef>
              <a:buClr>
                <a:srgbClr val="C0C0C0"/>
              </a:buClr>
              <a:buFont typeface="Wingdings" pitchFamily="2" charset="2"/>
              <a:buNone/>
              <a:defRPr/>
            </a:pPr>
            <a:r>
              <a:rPr lang="de-DE" sz="1600" smtClean="0">
                <a:solidFill>
                  <a:srgbClr val="000000"/>
                </a:solidFill>
                <a:latin typeface="Arial" pitchFamily="34" charset="0"/>
              </a:rPr>
              <a:t>Recevoir les bénéfices</a:t>
            </a:r>
            <a:endParaRPr lang="de-DE" sz="16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AutoShape 56"/>
          <p:cNvSpPr>
            <a:spLocks noChangeArrowheads="1"/>
          </p:cNvSpPr>
          <p:nvPr/>
        </p:nvSpPr>
        <p:spPr bwMode="auto">
          <a:xfrm>
            <a:off x="5701812" y="4581526"/>
            <a:ext cx="1330569" cy="1152525"/>
          </a:xfrm>
          <a:prstGeom prst="chevron">
            <a:avLst>
              <a:gd name="adj" fmla="val 12580"/>
            </a:avLst>
          </a:prstGeom>
          <a:solidFill>
            <a:schemeClr val="bg1">
              <a:lumMod val="85000"/>
            </a:schemeClr>
          </a:solidFill>
          <a:ln w="63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eaLnBrk="0" hangingPunct="0">
              <a:spcBef>
                <a:spcPct val="50000"/>
              </a:spcBef>
              <a:buClr>
                <a:srgbClr val="C0C0C0"/>
              </a:buClr>
              <a:buFont typeface="Wingdings" pitchFamily="2" charset="2"/>
              <a:buNone/>
              <a:defRPr/>
            </a:pPr>
            <a:r>
              <a:rPr lang="de-DE" sz="1600" smtClean="0">
                <a:solidFill>
                  <a:srgbClr val="000000"/>
                </a:solidFill>
                <a:latin typeface="Arial" pitchFamily="34" charset="0"/>
              </a:rPr>
              <a:t>Agir comme décidé</a:t>
            </a:r>
            <a:endParaRPr lang="de-DE" sz="160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35855" name="AutoShape 15"/>
          <p:cNvCxnSpPr>
            <a:cxnSpLocks noChangeShapeType="1"/>
            <a:endCxn id="15" idx="1"/>
          </p:cNvCxnSpPr>
          <p:nvPr/>
        </p:nvCxnSpPr>
        <p:spPr bwMode="auto">
          <a:xfrm flipV="1">
            <a:off x="7032382" y="2709863"/>
            <a:ext cx="260838" cy="2447925"/>
          </a:xfrm>
          <a:prstGeom prst="bentConnector3">
            <a:avLst>
              <a:gd name="adj1" fmla="val 2528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5856" name="AutoShape 16"/>
          <p:cNvCxnSpPr>
            <a:cxnSpLocks noChangeShapeType="1"/>
          </p:cNvCxnSpPr>
          <p:nvPr/>
        </p:nvCxnSpPr>
        <p:spPr bwMode="auto">
          <a:xfrm>
            <a:off x="7032382" y="5157788"/>
            <a:ext cx="2608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" name="AutoShape 56"/>
          <p:cNvSpPr>
            <a:spLocks noChangeArrowheads="1"/>
          </p:cNvSpPr>
          <p:nvPr/>
        </p:nvSpPr>
        <p:spPr bwMode="auto">
          <a:xfrm>
            <a:off x="3109546" y="4581526"/>
            <a:ext cx="1330569" cy="1152525"/>
          </a:xfrm>
          <a:prstGeom prst="chevron">
            <a:avLst>
              <a:gd name="adj" fmla="val 12580"/>
            </a:avLst>
          </a:prstGeom>
          <a:solidFill>
            <a:schemeClr val="bg1">
              <a:lumMod val="85000"/>
            </a:schemeClr>
          </a:solidFill>
          <a:ln w="63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eaLnBrk="0" hangingPunct="0">
              <a:spcBef>
                <a:spcPct val="50000"/>
              </a:spcBef>
              <a:buClr>
                <a:srgbClr val="C0C0C0"/>
              </a:buClr>
              <a:buFont typeface="Wingdings" pitchFamily="2" charset="2"/>
              <a:buNone/>
              <a:defRPr/>
            </a:pPr>
            <a:r>
              <a:rPr lang="de-DE" sz="1600" smtClean="0">
                <a:solidFill>
                  <a:srgbClr val="000000"/>
                </a:solidFill>
                <a:latin typeface="Arial" pitchFamily="34" charset="0"/>
              </a:rPr>
              <a:t>Accepter ou rejeter le contrat</a:t>
            </a:r>
            <a:endParaRPr lang="de-DE" sz="160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35858" name="AutoShape 18"/>
          <p:cNvCxnSpPr>
            <a:cxnSpLocks noChangeShapeType="1"/>
            <a:stCxn id="10" idx="3"/>
          </p:cNvCxnSpPr>
          <p:nvPr/>
        </p:nvCxnSpPr>
        <p:spPr bwMode="auto">
          <a:xfrm>
            <a:off x="2778370" y="2709863"/>
            <a:ext cx="460131" cy="2447925"/>
          </a:xfrm>
          <a:prstGeom prst="bentConnector3">
            <a:avLst>
              <a:gd name="adj1" fmla="val 3566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" name="AutoShape 56"/>
          <p:cNvSpPr>
            <a:spLocks noChangeArrowheads="1"/>
          </p:cNvSpPr>
          <p:nvPr/>
        </p:nvSpPr>
        <p:spPr bwMode="auto">
          <a:xfrm>
            <a:off x="4397620" y="4581526"/>
            <a:ext cx="1330569" cy="1152525"/>
          </a:xfrm>
          <a:prstGeom prst="chevron">
            <a:avLst>
              <a:gd name="adj" fmla="val 12580"/>
            </a:avLst>
          </a:prstGeom>
          <a:solidFill>
            <a:schemeClr val="bg1">
              <a:lumMod val="85000"/>
            </a:schemeClr>
          </a:solidFill>
          <a:ln w="63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eaLnBrk="0" hangingPunct="0">
              <a:spcBef>
                <a:spcPct val="50000"/>
              </a:spcBef>
              <a:buClr>
                <a:srgbClr val="C0C0C0"/>
              </a:buClr>
              <a:buFont typeface="Wingdings" pitchFamily="2" charset="2"/>
              <a:buNone/>
              <a:defRPr/>
            </a:pPr>
            <a:r>
              <a:rPr lang="de-DE" sz="1600" smtClean="0">
                <a:solidFill>
                  <a:srgbClr val="000000"/>
                </a:solidFill>
                <a:latin typeface="Arial" pitchFamily="34" charset="0"/>
              </a:rPr>
              <a:t>Decider sur les efforts d‘action</a:t>
            </a:r>
            <a:endParaRPr lang="de-DE" sz="16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" name="Datumsplatzhalter 3"/>
          <p:cNvSpPr>
            <a:spLocks noGrp="1"/>
          </p:cNvSpPr>
          <p:nvPr>
            <p:ph type="dt" sz="half" idx="10"/>
          </p:nvPr>
        </p:nvSpPr>
        <p:spPr>
          <a:xfrm>
            <a:off x="140677" y="6497638"/>
            <a:ext cx="1772566" cy="208800"/>
          </a:xfrm>
        </p:spPr>
        <p:txBody>
          <a:bodyPr/>
          <a:lstStyle/>
          <a:p>
            <a:fld id="{BDD9579D-C681-4757-9531-95EAC7832C4B}" type="datetime4">
              <a:rPr lang="en-US" smtClean="0"/>
              <a:t>June 13, 2014</a:t>
            </a:fld>
            <a:endParaRPr lang="de-DE" dirty="0"/>
          </a:p>
        </p:txBody>
      </p:sp>
      <p:sp>
        <p:nvSpPr>
          <p:cNvPr id="21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3124200" y="6497638"/>
            <a:ext cx="2895600" cy="207962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Slide </a:t>
            </a:r>
            <a:fld id="{7523A8FC-9CDB-4AE6-8CDF-9F17C991E191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506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Le point de départ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611560" y="1997839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>
              <a:buClr>
                <a:srgbClr val="003399"/>
              </a:buClr>
              <a:buSzPct val="125000"/>
              <a:buFont typeface="Wingdings" pitchFamily="2" charset="2"/>
              <a:buChar char="§"/>
            </a:pPr>
            <a:r>
              <a:rPr lang="fr-FR" sz="2000" dirty="0" smtClean="0"/>
              <a:t>Donner un bonus aux salariés peut dépendre de plusieurs facteurs de succès</a:t>
            </a:r>
          </a:p>
          <a:p>
            <a:pPr marL="360363" indent="-360363" algn="just">
              <a:buClr>
                <a:srgbClr val="003399"/>
              </a:buClr>
              <a:buSzPct val="125000"/>
              <a:buFont typeface="Wingdings" pitchFamily="2" charset="2"/>
              <a:buChar char="§"/>
            </a:pPr>
            <a:r>
              <a:rPr lang="fr-FR" sz="2000" dirty="0" smtClean="0"/>
              <a:t>Etant donné que le suivi de la performance coûte cher, il faut être sûr que l’évaluation de la performance est nécessaire </a:t>
            </a:r>
          </a:p>
          <a:p>
            <a:pPr marL="360363" indent="-360363" algn="just">
              <a:buClr>
                <a:srgbClr val="003399"/>
              </a:buClr>
              <a:buSzPct val="125000"/>
              <a:buFont typeface="Wingdings" pitchFamily="2" charset="2"/>
              <a:buChar char="§"/>
            </a:pPr>
            <a:r>
              <a:rPr lang="fr-FR" sz="2000" dirty="0" smtClean="0"/>
              <a:t>Aujourd’hui, nous nous pencherons plus en détail sur les mesures multidimensionnelles et la mise en œuvre de la stratégie </a:t>
            </a:r>
            <a:endParaRPr lang="fr-FR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E76A4-2279-4698-81EA-7A82F4A714D6}" type="datetime4">
              <a:rPr lang="en-US" smtClean="0"/>
              <a:t>June 13, 2014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Slide </a:t>
            </a:r>
            <a:fld id="{7523A8FC-9CDB-4AE6-8CDF-9F17C991E191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943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2413338"/>
            <a:ext cx="74888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Comment le Tableau de Bord et le </a:t>
            </a:r>
            <a:r>
              <a:rPr lang="fr-FR" sz="2000" dirty="0" err="1" smtClean="0"/>
              <a:t>Balanced</a:t>
            </a:r>
            <a:r>
              <a:rPr lang="fr-FR" sz="2000" dirty="0" smtClean="0"/>
              <a:t> </a:t>
            </a:r>
            <a:r>
              <a:rPr lang="fr-FR" sz="2000" dirty="0" err="1" smtClean="0"/>
              <a:t>Scorecard</a:t>
            </a:r>
            <a:r>
              <a:rPr lang="fr-FR" sz="2000" dirty="0" smtClean="0"/>
              <a:t> (BSC) sont des outils multidimensionnels pour mesurer la performance?</a:t>
            </a:r>
          </a:p>
          <a:p>
            <a:r>
              <a:rPr lang="fr-FR" sz="2000" dirty="0" smtClean="0"/>
              <a:t>Quels sont les défis de l’exécution de la stratégie et quel est le rôle du contrôle de gestion stratégique?</a:t>
            </a:r>
          </a:p>
          <a:p>
            <a:r>
              <a:rPr lang="fr-FR" sz="2000" dirty="0" smtClean="0"/>
              <a:t>Comment le BSC peut nous être utile?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Trois questions clés</a:t>
            </a:r>
            <a:endParaRPr lang="fr-FR" sz="3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58AE-63AA-47BC-BCE0-7A24C8BBED8A}" type="datetime4">
              <a:rPr lang="en-US" smtClean="0"/>
              <a:t>June 13, 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5640-642C-4610-A4E3-E45AA9F824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1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 Tableau de </a:t>
            </a:r>
            <a:r>
              <a:rPr lang="en-US" sz="3200" dirty="0" err="1" smtClean="0"/>
              <a:t>Bord</a:t>
            </a:r>
            <a:r>
              <a:rPr lang="en-US" sz="3200" dirty="0" smtClean="0"/>
              <a:t> </a:t>
            </a:r>
            <a:r>
              <a:rPr lang="en-US" sz="3200" dirty="0" err="1" smtClean="0"/>
              <a:t>est</a:t>
            </a:r>
            <a:r>
              <a:rPr lang="en-US" sz="3200" dirty="0" smtClean="0"/>
              <a:t> un </a:t>
            </a:r>
            <a:r>
              <a:rPr lang="en-US" sz="3200" dirty="0" err="1" smtClean="0"/>
              <a:t>outil</a:t>
            </a:r>
            <a:r>
              <a:rPr lang="en-US" sz="3200" dirty="0" smtClean="0"/>
              <a:t> de </a:t>
            </a:r>
            <a:r>
              <a:rPr lang="en-US" sz="3200" dirty="0" err="1" smtClean="0"/>
              <a:t>synthèse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A2CD-27C8-4A02-A3E5-10407D3909F7}" type="datetime4">
              <a:rPr lang="en-US" smtClean="0"/>
              <a:t>June 13, 2014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Slide </a:t>
            </a:r>
            <a:fld id="{7523A8FC-9CDB-4AE6-8CDF-9F17C991E191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24261" t="32907" r="23299" b="17293"/>
          <a:stretch/>
        </p:blipFill>
        <p:spPr>
          <a:xfrm>
            <a:off x="1022154" y="2050709"/>
            <a:ext cx="6381017" cy="36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73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Le Tableau de Bord permet d’évaluer l’organisation d’une entreprise grâce à des indicateurs de sa performance</a:t>
            </a:r>
            <a:endParaRPr lang="fr-FR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E1CB9-0D2A-43ED-9E46-3F28ED21B149}" type="datetime4">
              <a:rPr lang="en-US" smtClean="0"/>
              <a:t>June 13, 2014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Slide </a:t>
            </a:r>
            <a:fld id="{7523A8FC-9CDB-4AE6-8CDF-9F17C991E191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87892" y="1844824"/>
            <a:ext cx="8770388" cy="388843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413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79513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363" indent="-360363">
              <a:buClr>
                <a:srgbClr val="003399"/>
              </a:buClr>
              <a:buSzPct val="125000"/>
              <a:buFont typeface="Wingdings" pitchFamily="2" charset="2"/>
              <a:buChar char="§"/>
            </a:pPr>
            <a:r>
              <a:rPr lang="fr-FR" sz="2400" dirty="0" smtClean="0">
                <a:latin typeface="+mj-lt"/>
              </a:rPr>
              <a:t>C’est un échantillon réduit d’indicateurs permettant aux managers de suivre l’évolution des résultats</a:t>
            </a:r>
          </a:p>
          <a:p>
            <a:pPr marL="1120776" lvl="1" indent="-360363">
              <a:buClr>
                <a:srgbClr val="003399"/>
              </a:buClr>
              <a:buSzPct val="125000"/>
              <a:buFont typeface="Wingdings" pitchFamily="2" charset="2"/>
              <a:buChar char="§"/>
            </a:pPr>
            <a:r>
              <a:rPr lang="fr-FR" sz="2000" dirty="0" smtClean="0">
                <a:latin typeface="+mj-lt"/>
              </a:rPr>
              <a:t>Analyse des écarts</a:t>
            </a:r>
          </a:p>
          <a:p>
            <a:pPr marL="1120776" lvl="1" indent="-360363">
              <a:buClr>
                <a:srgbClr val="003399"/>
              </a:buClr>
              <a:buSzPct val="125000"/>
              <a:buFont typeface="Wingdings" pitchFamily="2" charset="2"/>
              <a:buChar char="§"/>
            </a:pPr>
            <a:r>
              <a:rPr lang="fr-FR" sz="2000" dirty="0" smtClean="0">
                <a:latin typeface="+mj-lt"/>
              </a:rPr>
              <a:t>Réalisation d’un diagnostic de la situation </a:t>
            </a:r>
          </a:p>
          <a:p>
            <a:pPr marL="360363" indent="-360363">
              <a:buClr>
                <a:srgbClr val="003399"/>
              </a:buClr>
              <a:buSzPct val="125000"/>
              <a:buFont typeface="Wingdings" pitchFamily="2" charset="2"/>
              <a:buChar char="§"/>
            </a:pPr>
            <a:r>
              <a:rPr lang="fr-FR" sz="2400" dirty="0" smtClean="0">
                <a:latin typeface="+mj-lt"/>
              </a:rPr>
              <a:t>C’est un outil à la disposition des managers pour prendre des décisions en vue d’atteindre un objectif stratégique</a:t>
            </a:r>
          </a:p>
          <a:p>
            <a:pPr marL="1120776" lvl="1" indent="-360363">
              <a:buClr>
                <a:srgbClr val="003399"/>
              </a:buClr>
              <a:buSzPct val="125000"/>
              <a:buFont typeface="Wingdings" pitchFamily="2" charset="2"/>
              <a:buChar char="§"/>
            </a:pPr>
            <a:r>
              <a:rPr lang="fr-FR" sz="2000" dirty="0" smtClean="0">
                <a:latin typeface="+mj-lt"/>
              </a:rPr>
              <a:t>Il permet aux managers d’animer ses équipes, de les motiver</a:t>
            </a:r>
          </a:p>
          <a:p>
            <a:pPr marL="1120776" lvl="1" indent="-360363">
              <a:buClr>
                <a:srgbClr val="003399"/>
              </a:buClr>
              <a:buSzPct val="125000"/>
              <a:buFont typeface="Wingdings" pitchFamily="2" charset="2"/>
              <a:buChar char="§"/>
            </a:pPr>
            <a:r>
              <a:rPr lang="fr-FR" sz="2000" dirty="0" smtClean="0">
                <a:latin typeface="+mj-lt"/>
              </a:rPr>
              <a:t>Il permet de développer une vision collective</a:t>
            </a:r>
          </a:p>
          <a:p>
            <a:pPr marL="1120776" lvl="1" indent="-360363">
              <a:buClr>
                <a:srgbClr val="003399"/>
              </a:buClr>
              <a:buSzPct val="125000"/>
              <a:buFont typeface="Wingdings" pitchFamily="2" charset="2"/>
              <a:buChar char="§"/>
            </a:pPr>
            <a:r>
              <a:rPr lang="fr-FR" sz="2000" dirty="0" smtClean="0">
                <a:latin typeface="+mj-lt"/>
              </a:rPr>
              <a:t>But = utiliser au mieux les ressources de l’entreprise</a:t>
            </a:r>
          </a:p>
          <a:p>
            <a:pPr marL="342900" indent="-342900">
              <a:buClr>
                <a:srgbClr val="003399"/>
              </a:buClr>
              <a:buSzPct val="125000"/>
              <a:buFont typeface="Symbol" panose="05050102010706020507" pitchFamily="18" charset="2"/>
              <a:buChar char="Þ"/>
            </a:pPr>
            <a:r>
              <a:rPr lang="fr-FR" sz="2400" dirty="0" smtClean="0">
                <a:latin typeface="+mj-lt"/>
              </a:rPr>
              <a:t>Le tableau de bord permet de progresser de façon continue</a:t>
            </a:r>
          </a:p>
          <a:p>
            <a:pPr lvl="1" indent="0">
              <a:buClr>
                <a:srgbClr val="003399"/>
              </a:buClr>
              <a:buSzPct val="125000"/>
            </a:pPr>
            <a:endParaRPr lang="fr-FR" sz="2400" dirty="0" smtClean="0">
              <a:latin typeface="+mj-lt"/>
            </a:endParaRPr>
          </a:p>
          <a:p>
            <a:pPr marL="1120776" lvl="1" indent="-360363">
              <a:buClr>
                <a:srgbClr val="003399"/>
              </a:buClr>
              <a:buSzPct val="125000"/>
              <a:buFont typeface="Wingdings" pitchFamily="2" charset="2"/>
              <a:buChar char="§"/>
            </a:pPr>
            <a:endParaRPr lang="fr-FR" sz="2000" dirty="0" smtClean="0">
              <a:latin typeface="+mj-lt"/>
            </a:endParaRP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892876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Présentation</a:t>
            </a:r>
            <a:r>
              <a:rPr lang="en-US" sz="2800" dirty="0" smtClean="0"/>
              <a:t> du Balanced Scorecard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A918-FC9E-4A6E-98CF-6B916D325D37}" type="datetime4">
              <a:rPr lang="en-US" smtClean="0"/>
              <a:t>June 13, 2014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Slide </a:t>
            </a:r>
            <a:fld id="{7523A8FC-9CDB-4AE6-8CDF-9F17C991E191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0579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773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pTsUOvE_EepMJO4df4JL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cMpR8t7PkGbEswh1dbV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1fsoLWbkGitfYJLjlIw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WI0Q8VykG1J5UBorrWU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gr1XacpkqqluCFWJLUO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KDyJqMnk2IlseUYILWL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uYduyDRrU6ywbLkvyv1O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K4kQfnb0Khh.pvlcMDX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617khstAUmq.IHeGOpp1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H3ZFe_hGkSYRzgcmI3U9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2GHW.axkqXmY6WMcJNi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kJ3OXNv0GF.Wshd0YNL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OFnqtB3EqH_Fr6U2qu2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SaLCsau0OK6q2UVP5Hi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gSYofGsUeAswULsGTGK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4vjbPtKoUO8pM1SvQVKl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3aCophjkS_83V5SYKFA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LNMS0vrG0W2u.Zc9hUFM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GnoNM060ikVv61eP743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I1BtLpxEiFhF2QIIkqF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rPKdYDD0GrTE0r7FHM.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Wp_7gX7mUSoKQjusPVy3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dLFAb1x0.KzkUyYEQWt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wm1Fn2ZES06ooGWgCVk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lrHye_aEmDepDcGhyXF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hWuXXg5kOiJxLSYN2PZ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GtCBiF_ECFSsuKM3hEl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XJ8_DVSESrWLFKeyLBy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ELEv_sCEiGLFVSIasLj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1Yd9Vq8K0KxR19FIXL_z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_0foj8IFkSGTl7M4otMf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1o2cf5n0GJkSb5Y3sIo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V.LzBfeUO8QI6ZYC6t.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wvKm3CJECqPqZ2i3Xtt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90TP61gnUWEr9oENDyHF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KcaxWmE0KR.a_h5VfYd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e3F.9LQ06122vJdk1z2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W21.w88EKXumL6KhdT.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2jJWmVNdEGjQybXM0QK7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0nc3QV9U2JLkVvBJeJ7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ktUa4aHki1Mwo2kUORq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vxTOQDMpEulsmdL5HpoP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ygod9OUkSD_F90uX2CI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cSlw1sFEq87cFMHb9LU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8aE.1Q0K6jBrSa5DED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VTgB2uyk6DuYM7HP4Aa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nUI3jkgP0upbLdlUD1XM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tEfCcXEMUqrx8Pm8pK_e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TZrs45WUG1oUoT2xbN9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Jhil1XM0SP5RWnfSu02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roE8jGFkiCZvy0L6Epg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Vdp2pygEStMTHV1z_oe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1OJ20Ch0OPoWs8Im6No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ccn6nIl0.vPu2UNzzoM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gnO2hNP0KpfumOXxF3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0qmDKAK06j5az5vPdhb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ddWeKdceES_7nj2RvCCB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1232</Words>
  <Application>Microsoft Office PowerPoint</Application>
  <PresentationFormat>On-screen Show (4:3)</PresentationFormat>
  <Paragraphs>239</Paragraphs>
  <Slides>30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MS Gothic</vt:lpstr>
      <vt:lpstr>Arial</vt:lpstr>
      <vt:lpstr>Calibri</vt:lpstr>
      <vt:lpstr>Marlett</vt:lpstr>
      <vt:lpstr>Symbol</vt:lpstr>
      <vt:lpstr>Wingdings</vt:lpstr>
      <vt:lpstr>Office Theme</vt:lpstr>
      <vt:lpstr>Visio</vt:lpstr>
      <vt:lpstr>Folie</vt:lpstr>
      <vt:lpstr>Clip</vt:lpstr>
      <vt:lpstr>Slide</vt:lpstr>
      <vt:lpstr>Le Balanced Scorecard (BSC)</vt:lpstr>
      <vt:lpstr>PowerPoint Presentation</vt:lpstr>
      <vt:lpstr>Lors des séances précédentes, nous avons vu les implications du problème principal-agent dans l’évaluation de la performance</vt:lpstr>
      <vt:lpstr>Nous avons vu qu’il y avait différents problèmes principal-agent selon les étapes</vt:lpstr>
      <vt:lpstr>Le point de départ</vt:lpstr>
      <vt:lpstr>Trois questions clés</vt:lpstr>
      <vt:lpstr>Le Tableau de Bord est un outil de synthèse </vt:lpstr>
      <vt:lpstr>Le Tableau de Bord permet d’évaluer l’organisation d’une entreprise grâce à des indicateurs de sa performance</vt:lpstr>
      <vt:lpstr>Présentation du Balanced Scorecard</vt:lpstr>
      <vt:lpstr>La carte Stratégique</vt:lpstr>
      <vt:lpstr>PowerPoint Presentation</vt:lpstr>
      <vt:lpstr>PowerPoint Presentation</vt:lpstr>
      <vt:lpstr>PowerPoint Presentation</vt:lpstr>
      <vt:lpstr>PowerPoint Presentation</vt:lpstr>
      <vt:lpstr>Le Balanced Scorecard a 4 perspectives principales : apprentissage, processus, clients et finances</vt:lpstr>
      <vt:lpstr>La démarche Balanced Scorecard</vt:lpstr>
      <vt:lpstr>PowerPoint Presentation</vt:lpstr>
      <vt:lpstr>PowerPoint Presentation</vt:lpstr>
      <vt:lpstr>De nombreuses entreprises ont introduit un balanced scorecard pour faciliter leur mise en œuvre stratégique</vt:lpstr>
      <vt:lpstr>Le Balanced Scorecard a de multiples avantages…</vt:lpstr>
      <vt:lpstr>Le BSC sert d’instrument de mesure, mais il peut aussi aider à la mise en œuvre stratégique</vt:lpstr>
      <vt:lpstr>Développer des schémas de cause à effet est une des étapes centrales du développement du BSC</vt:lpstr>
      <vt:lpstr>Voici ci-dessous l’exemple du plan stratégique d’un émetteur de cartes de crédit</vt:lpstr>
      <vt:lpstr>Et voici une version (simplifiée) du plan stratégique d’une compagnie aérienne</vt:lpstr>
      <vt:lpstr>Les plans stratégiques aident autant les entreprises que les ONG à déployer la stratégie</vt:lpstr>
      <vt:lpstr>Un “bon” BSC aide à déployer la stratégie</vt:lpstr>
      <vt:lpstr>Mais attention à certains pièges lors de l’utilisation d’un BSC comme outil du management stratégique</vt:lpstr>
      <vt:lpstr>Le BSC est plus qu'un simple instrument de mesure de la performance</vt:lpstr>
      <vt:lpstr>Mettre en place le BSC exige un processus en plusieurs étapes et un support solide</vt:lpstr>
      <vt:lpstr>          Mettre en place un BSC n’est pas simple, c’est pourquoi de nombreuses entreprises hésitent encore…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Clavijo</dc:creator>
  <cp:lastModifiedBy>isabelle bricaud</cp:lastModifiedBy>
  <cp:revision>41</cp:revision>
  <dcterms:created xsi:type="dcterms:W3CDTF">2014-06-09T17:45:24Z</dcterms:created>
  <dcterms:modified xsi:type="dcterms:W3CDTF">2014-06-13T15:42:28Z</dcterms:modified>
</cp:coreProperties>
</file>